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76BA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D8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1E1"/>
          </a:solidFill>
        </a:fill>
      </a:tcStyle>
    </a:wholeTbl>
    <a:band2H>
      <a:tcTxStyle b="def" i="def"/>
      <a:tcStyle>
        <a:tcBdr/>
        <a:fill>
          <a:solidFill>
            <a:srgbClr val="FCE9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Shape 14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j-lt"/>
                <a:ea typeface="+mj-ea"/>
                <a:cs typeface="+mj-cs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j-lt"/>
                <a:ea typeface="+mj-ea"/>
                <a:cs typeface="+mj-cs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j-lt"/>
                <a:ea typeface="+mj-ea"/>
                <a:cs typeface="+mj-cs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j-lt"/>
                <a:ea typeface="+mj-ea"/>
                <a:cs typeface="+mj-cs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ody Level One…"/>
          <p:cNvSpPr txBox="1"/>
          <p:nvPr>
            <p:ph type="body" sz="quarter" idx="1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i="1" sz="2400">
                <a:latin typeface="+mj-lt"/>
                <a:ea typeface="+mj-ea"/>
                <a:cs typeface="+mj-cs"/>
                <a:sym typeface="Helvetica Neue"/>
              </a:defRPr>
            </a:lvl1pPr>
            <a:lvl2pPr marL="777874" indent="-333374" algn="ctr">
              <a:lnSpc>
                <a:spcPct val="100000"/>
              </a:lnSpc>
              <a:spcBef>
                <a:spcPts val="0"/>
              </a:spcBef>
              <a:defRPr i="1" sz="2400">
                <a:latin typeface="+mj-lt"/>
                <a:ea typeface="+mj-ea"/>
                <a:cs typeface="+mj-cs"/>
                <a:sym typeface="Helvetica Neue"/>
              </a:defRPr>
            </a:lvl2pPr>
            <a:lvl3pPr marL="1222374" indent="-333374" algn="ctr">
              <a:lnSpc>
                <a:spcPct val="100000"/>
              </a:lnSpc>
              <a:spcBef>
                <a:spcPts val="0"/>
              </a:spcBef>
              <a:defRPr i="1" sz="2400">
                <a:latin typeface="+mj-lt"/>
                <a:ea typeface="+mj-ea"/>
                <a:cs typeface="+mj-cs"/>
                <a:sym typeface="Helvetica Neue"/>
              </a:defRPr>
            </a:lvl3pPr>
            <a:lvl4pPr marL="1666874" indent="-333374" algn="ctr">
              <a:lnSpc>
                <a:spcPct val="100000"/>
              </a:lnSpc>
              <a:spcBef>
                <a:spcPts val="0"/>
              </a:spcBef>
              <a:defRPr i="1" sz="2400">
                <a:latin typeface="+mj-lt"/>
                <a:ea typeface="+mj-ea"/>
                <a:cs typeface="+mj-cs"/>
                <a:sym typeface="Helvetica Neue"/>
              </a:defRPr>
            </a:lvl4pPr>
            <a:lvl5pPr marL="2111374" indent="-333374" algn="ctr">
              <a:lnSpc>
                <a:spcPct val="100000"/>
              </a:lnSpc>
              <a:spcBef>
                <a:spcPts val="0"/>
              </a:spcBef>
              <a:defRPr i="1" sz="2400"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“Type a quote here.”"/>
          <p:cNvSpPr txBox="1"/>
          <p:nvPr>
            <p:ph type="body" sz="quarter" idx="13"/>
          </p:nvPr>
        </p:nvSpPr>
        <p:spPr>
          <a:xfrm>
            <a:off x="1270000" y="4267112"/>
            <a:ext cx="10464800" cy="609777"/>
          </a:xfrm>
          <a:prstGeom prst="rect">
            <a:avLst/>
          </a:prstGeom>
        </p:spPr>
        <p:txBody>
          <a:bodyPr/>
          <a:lstStyle/>
          <a:p>
            <a:pPr marL="0" indent="0" algn="ctr" defTabSz="572516">
              <a:lnSpc>
                <a:spcPct val="100000"/>
              </a:lnSpc>
              <a:spcBef>
                <a:spcPts val="0"/>
              </a:spcBef>
              <a:buSzTx/>
              <a:buNone/>
              <a:defRPr sz="3332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11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16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11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3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4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15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119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117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18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120" name="Title Text"/>
          <p:cNvSpPr txBox="1"/>
          <p:nvPr>
            <p:ph type="title"/>
          </p:nvPr>
        </p:nvSpPr>
        <p:spPr>
          <a:xfrm>
            <a:off x="558800" y="1650255"/>
            <a:ext cx="11099800" cy="837309"/>
          </a:xfrm>
          <a:prstGeom prst="rect">
            <a:avLst/>
          </a:prstGeom>
        </p:spPr>
        <p:txBody>
          <a:bodyPr anchor="t"/>
          <a:lstStyle>
            <a:lvl1pPr algn="l">
              <a:defRPr b="1" cap="all" sz="4400">
                <a:solidFill>
                  <a:srgbClr val="2F333A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21" name="Body Level One…"/>
          <p:cNvSpPr txBox="1"/>
          <p:nvPr>
            <p:ph type="body" idx="1"/>
          </p:nvPr>
        </p:nvSpPr>
        <p:spPr>
          <a:xfrm>
            <a:off x="952500" y="2590800"/>
            <a:ext cx="11099800" cy="5914777"/>
          </a:xfrm>
          <a:prstGeom prst="rect">
            <a:avLst/>
          </a:prstGeom>
        </p:spPr>
        <p:txBody>
          <a:bodyPr anchor="t"/>
          <a:lstStyle>
            <a:lvl1pPr marL="444500" indent="-444500"/>
            <a:lvl2pPr marL="889000" indent="-444500"/>
            <a:lvl3pPr marL="1333500" indent="-444500"/>
            <a:lvl4pPr marL="1778000" indent="-444500"/>
            <a:lvl5pPr marL="2222500" indent="-444500"/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2" name="Slide Number"/>
          <p:cNvSpPr txBox="1"/>
          <p:nvPr>
            <p:ph type="sldNum" sz="quarter" idx="2"/>
          </p:nvPr>
        </p:nvSpPr>
        <p:spPr>
          <a:xfrm>
            <a:off x="12148735" y="9045702"/>
            <a:ext cx="333757" cy="355601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30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b="1" sz="1600">
                <a:solidFill>
                  <a:srgbClr val="91969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35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31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3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34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>
                  <a:solidFill>
                    <a:srgbClr val="FFFFFF"/>
                  </a:solidFill>
                </a:defRPr>
              </a:pPr>
            </a:p>
          </p:txBody>
        </p:sp>
      </p:grpSp>
      <p:grpSp>
        <p:nvGrpSpPr>
          <p:cNvPr id="138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136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37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139" name="Slide Number"/>
          <p:cNvSpPr txBox="1"/>
          <p:nvPr>
            <p:ph type="sldNum" sz="quarter" idx="2"/>
          </p:nvPr>
        </p:nvSpPr>
        <p:spPr>
          <a:xfrm>
            <a:off x="12148735" y="9045703"/>
            <a:ext cx="333757" cy="355601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40" name="Title Text"/>
          <p:cNvSpPr txBox="1"/>
          <p:nvPr>
            <p:ph type="title"/>
          </p:nvPr>
        </p:nvSpPr>
        <p:spPr>
          <a:xfrm>
            <a:off x="558800" y="1650255"/>
            <a:ext cx="11099800" cy="837308"/>
          </a:xfrm>
          <a:prstGeom prst="rect">
            <a:avLst/>
          </a:prstGeom>
        </p:spPr>
        <p:txBody>
          <a:bodyPr anchor="t"/>
          <a:lstStyle>
            <a:lvl1pPr algn="l">
              <a:defRPr b="1" cap="all" sz="4400">
                <a:solidFill>
                  <a:srgbClr val="2F333A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41" name="Body Level One…"/>
          <p:cNvSpPr txBox="1"/>
          <p:nvPr>
            <p:ph type="body" idx="1"/>
          </p:nvPr>
        </p:nvSpPr>
        <p:spPr>
          <a:xfrm>
            <a:off x="952500" y="2590800"/>
            <a:ext cx="11099800" cy="5914777"/>
          </a:xfrm>
          <a:prstGeom prst="rect">
            <a:avLst/>
          </a:prstGeom>
        </p:spPr>
        <p:txBody>
          <a:bodyPr anchor="t"/>
          <a:lstStyle>
            <a:lvl1pPr marL="444500" indent="-444500"/>
            <a:lvl2pPr marL="889000" indent="-444500"/>
            <a:lvl3pPr marL="1333500" indent="-444500"/>
            <a:lvl4pPr marL="1778000" indent="-444500"/>
            <a:lvl5pPr marL="2222500" indent="-444500"/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j-lt"/>
                <a:ea typeface="+mj-ea"/>
                <a:cs typeface="+mj-cs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j-lt"/>
                <a:ea typeface="+mj-ea"/>
                <a:cs typeface="+mj-cs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j-lt"/>
                <a:ea typeface="+mj-ea"/>
                <a:cs typeface="+mj-cs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j-lt"/>
                <a:ea typeface="+mj-ea"/>
                <a:cs typeface="+mj-cs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j-lt"/>
                <a:ea typeface="+mj-ea"/>
                <a:cs typeface="+mj-cs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j-lt"/>
                <a:ea typeface="+mj-ea"/>
                <a:cs typeface="+mj-cs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j-lt"/>
                <a:ea typeface="+mj-ea"/>
                <a:cs typeface="+mj-cs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j-lt"/>
                <a:ea typeface="+mj-ea"/>
                <a:cs typeface="+mj-cs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3200"/>
              </a:spcBef>
              <a:defRPr sz="2800">
                <a:latin typeface="+mj-lt"/>
                <a:ea typeface="+mj-ea"/>
                <a:cs typeface="+mj-cs"/>
                <a:sym typeface="Helvetica Neue"/>
              </a:defRPr>
            </a:lvl1pPr>
            <a:lvl2pPr marL="685800" indent="-342900">
              <a:lnSpc>
                <a:spcPct val="100000"/>
              </a:lnSpc>
              <a:spcBef>
                <a:spcPts val="3200"/>
              </a:spcBef>
              <a:defRPr sz="2800">
                <a:latin typeface="+mj-lt"/>
                <a:ea typeface="+mj-ea"/>
                <a:cs typeface="+mj-cs"/>
                <a:sym typeface="Helvetica Neue"/>
              </a:defRPr>
            </a:lvl2pPr>
            <a:lvl3pPr marL="1028700" indent="-342900">
              <a:lnSpc>
                <a:spcPct val="100000"/>
              </a:lnSpc>
              <a:spcBef>
                <a:spcPts val="3200"/>
              </a:spcBef>
              <a:defRPr sz="2800">
                <a:latin typeface="+mj-lt"/>
                <a:ea typeface="+mj-ea"/>
                <a:cs typeface="+mj-cs"/>
                <a:sym typeface="Helvetica Neue"/>
              </a:defRPr>
            </a:lvl3pPr>
            <a:lvl4pPr marL="1371600" indent="-342900">
              <a:lnSpc>
                <a:spcPct val="100000"/>
              </a:lnSpc>
              <a:spcBef>
                <a:spcPts val="3200"/>
              </a:spcBef>
              <a:defRPr sz="2800">
                <a:latin typeface="+mj-lt"/>
                <a:ea typeface="+mj-ea"/>
                <a:cs typeface="+mj-cs"/>
                <a:sym typeface="Helvetica Neue"/>
              </a:defRPr>
            </a:lvl4pPr>
            <a:lvl5pPr marL="1714500" indent="-342900">
              <a:lnSpc>
                <a:spcPct val="100000"/>
              </a:lnSpc>
              <a:spcBef>
                <a:spcPts val="3200"/>
              </a:spcBef>
              <a:defRPr sz="2800"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347264" marR="0" indent="-347264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1pPr>
      <a:lvl2pPr marL="791764" marR="0" indent="-347264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2pPr>
      <a:lvl3pPr marL="1236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3pPr>
      <a:lvl4pPr marL="1680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4pPr>
      <a:lvl5pPr marL="2125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5pPr>
      <a:lvl6pPr marL="2569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6pPr>
      <a:lvl7pPr marL="3014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7pPr>
      <a:lvl8pPr marL="3458764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8pPr>
      <a:lvl9pPr marL="3903264" marR="0" indent="-347264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.png"/><Relationship Id="rId5" Type="http://schemas.openxmlformats.org/officeDocument/2006/relationships/image" Target="../media/image2.tif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7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8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9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0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1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2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2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3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4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5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51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56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15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3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4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55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159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157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58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160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61" name="CODING THE TEMPERATURE SENSO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 cap="none">
                <a:solidFill>
                  <a:srgbClr val="2F3234"/>
                </a:solidFill>
                <a:latin typeface="DIN 2014 Bold"/>
                <a:ea typeface="DIN 2014 Bold"/>
                <a:cs typeface="DIN 2014 Bold"/>
                <a:sym typeface="DIN 2014 Bold"/>
              </a:defRPr>
            </a:lvl1pPr>
          </a:lstStyle>
          <a:p>
            <a:pPr/>
            <a:r>
              <a:t>CODING THE TEMPERATURE SENSOR</a:t>
            </a:r>
          </a:p>
        </p:txBody>
      </p:sp>
      <p:pic>
        <p:nvPicPr>
          <p:cNvPr id="162" name="page1image38879856.png" descr="page1image38879856.png"/>
          <p:cNvPicPr>
            <a:picLocks noChangeAspect="1"/>
          </p:cNvPicPr>
          <p:nvPr/>
        </p:nvPicPr>
        <p:blipFill>
          <a:blip r:embed="rId4">
            <a:extLst/>
          </a:blip>
          <a:srcRect l="11842" t="0" r="0" b="0"/>
          <a:stretch>
            <a:fillRect/>
          </a:stretch>
        </p:blipFill>
        <p:spPr>
          <a:xfrm>
            <a:off x="5139124" y="2362769"/>
            <a:ext cx="7728078" cy="61727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Picture 12" descr="Picture 1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88764" y="7785461"/>
            <a:ext cx="3418946" cy="722197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WITH THE ZIP HALO"/>
          <p:cNvSpPr txBox="1"/>
          <p:nvPr>
            <p:ph type="body" sz="quarter" idx="1"/>
          </p:nvPr>
        </p:nvSpPr>
        <p:spPr>
          <a:xfrm>
            <a:off x="584200" y="2352824"/>
            <a:ext cx="6400800" cy="622698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914400">
              <a:lnSpc>
                <a:spcPct val="100000"/>
              </a:lnSpc>
              <a:spcBef>
                <a:spcPts val="700"/>
              </a:spcBef>
              <a:buSzTx/>
              <a:buNone/>
              <a:defRPr b="1" sz="3200">
                <a:solidFill>
                  <a:srgbClr val="00A454"/>
                </a:solidFill>
              </a:defRPr>
            </a:lvl1pPr>
          </a:lstStyle>
          <a:p>
            <a:pPr/>
            <a:r>
              <a:t>WITH THE ZIP HALO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282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87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283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4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85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86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90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288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89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91" name="Slide Number"/>
          <p:cNvSpPr txBox="1"/>
          <p:nvPr>
            <p:ph type="sldNum" sz="quarter" idx="4294967295"/>
          </p:nvPr>
        </p:nvSpPr>
        <p:spPr>
          <a:xfrm>
            <a:off x="12148734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92" name="FAKE DATA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FAKE DATA</a:t>
            </a:r>
          </a:p>
        </p:txBody>
      </p:sp>
      <p:sp>
        <p:nvSpPr>
          <p:cNvPr id="293" name="On Button A Press…"/>
          <p:cNvSpPr txBox="1"/>
          <p:nvPr>
            <p:ph type="body" idx="1"/>
          </p:nvPr>
        </p:nvSpPr>
        <p:spPr>
          <a:xfrm>
            <a:off x="952500" y="2590800"/>
            <a:ext cx="11099800" cy="4572000"/>
          </a:xfrm>
          <a:prstGeom prst="rect">
            <a:avLst/>
          </a:prstGeom>
        </p:spPr>
        <p:txBody>
          <a:bodyPr/>
          <a:lstStyle/>
          <a:p>
            <a:pPr marL="0" indent="0" defTabSz="914400">
              <a:lnSpc>
                <a:spcPct val="100000"/>
              </a:lnSpc>
              <a:spcBef>
                <a:spcPts val="600"/>
              </a:spcBef>
              <a:buSzTx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On Button A Press</a:t>
            </a:r>
          </a:p>
          <a:p>
            <a:pPr marL="0" indent="0" defTabSz="914400">
              <a:lnSpc>
                <a:spcPct val="100000"/>
              </a:lnSpc>
              <a:spcBef>
                <a:spcPts val="600"/>
              </a:spcBef>
              <a:buSzTx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Change temp By 1</a:t>
            </a:r>
          </a:p>
          <a:p>
            <a:pPr marL="0" indent="0" defTabSz="914400">
              <a:lnSpc>
                <a:spcPct val="100000"/>
              </a:lnSpc>
              <a:spcBef>
                <a:spcPts val="600"/>
              </a:spcBef>
              <a:buSzTx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</a:p>
          <a:p>
            <a:pPr marL="0" indent="0" defTabSz="914400">
              <a:lnSpc>
                <a:spcPct val="100000"/>
              </a:lnSpc>
              <a:spcBef>
                <a:spcPts val="600"/>
              </a:spcBef>
              <a:buSzTx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On Button B Press</a:t>
            </a:r>
          </a:p>
          <a:p>
            <a:pPr marL="0" indent="0" defTabSz="914400">
              <a:lnSpc>
                <a:spcPct val="100000"/>
              </a:lnSpc>
              <a:spcBef>
                <a:spcPts val="600"/>
              </a:spcBef>
              <a:buSzTx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Change temp By -1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296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01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297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8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99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00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304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302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03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305" name="Slide Number"/>
          <p:cNvSpPr txBox="1"/>
          <p:nvPr>
            <p:ph type="sldNum" sz="quarter" idx="4294967295"/>
          </p:nvPr>
        </p:nvSpPr>
        <p:spPr>
          <a:xfrm>
            <a:off x="12148734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06" name="FAKE DATA CO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FAKE DATA CODE</a:t>
            </a:r>
          </a:p>
        </p:txBody>
      </p:sp>
      <p:pic>
        <p:nvPicPr>
          <p:cNvPr id="307" name="ZIP_HALO_L4_FAKEDATA.png" descr="ZIP_HALO_L4_FAKEDATA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217795" y="2405333"/>
            <a:ext cx="6594610" cy="62309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310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15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311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13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14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318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316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17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319" name="Slide Number"/>
          <p:cNvSpPr txBox="1"/>
          <p:nvPr>
            <p:ph type="sldNum" sz="quarter" idx="4294967295"/>
          </p:nvPr>
        </p:nvSpPr>
        <p:spPr>
          <a:xfrm>
            <a:off x="12148734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20" name="ARRAY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ARRAYS</a:t>
            </a:r>
          </a:p>
        </p:txBody>
      </p:sp>
      <p:graphicFrame>
        <p:nvGraphicFramePr>
          <p:cNvPr id="321" name="Content Placeholder 3"/>
          <p:cNvGraphicFramePr/>
          <p:nvPr/>
        </p:nvGraphicFramePr>
        <p:xfrm>
          <a:off x="5082582" y="2991222"/>
          <a:ext cx="5050905" cy="604665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1262726"/>
                <a:gridCol w="1262726"/>
                <a:gridCol w="1262726"/>
                <a:gridCol w="1262726"/>
              </a:tblGrid>
              <a:tr h="604664"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000">
                          <a:latin typeface="Helvetica Neue Light"/>
                          <a:ea typeface="Helvetica Neue Light"/>
                          <a:cs typeface="Helvetica Neue Light"/>
                        </a:rPr>
                        <a:t>Apples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000">
                          <a:latin typeface="Helvetica Neue Light"/>
                          <a:ea typeface="Helvetica Neue Light"/>
                          <a:cs typeface="Helvetica Neue Light"/>
                        </a:rPr>
                        <a:t>Banana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000">
                          <a:latin typeface="Helvetica Neue Light"/>
                          <a:ea typeface="Helvetica Neue Light"/>
                          <a:cs typeface="Helvetica Neue Light"/>
                        </a:rPr>
                        <a:t>Pear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000">
                          <a:latin typeface="Helvetica Neue Light"/>
                          <a:ea typeface="Helvetica Neue Light"/>
                          <a:cs typeface="Helvetica Neue Light"/>
                        </a:rPr>
                        <a:t>Orange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22" name="TextBox 8"/>
          <p:cNvSpPr txBox="1"/>
          <p:nvPr/>
        </p:nvSpPr>
        <p:spPr>
          <a:xfrm>
            <a:off x="4053158" y="3061937"/>
            <a:ext cx="2664298" cy="463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r>
              <a:t>Fruit = </a:t>
            </a:r>
          </a:p>
        </p:txBody>
      </p:sp>
      <p:sp>
        <p:nvSpPr>
          <p:cNvPr id="323" name="TextBox 9"/>
          <p:cNvSpPr txBox="1"/>
          <p:nvPr/>
        </p:nvSpPr>
        <p:spPr>
          <a:xfrm>
            <a:off x="1065474" y="4436214"/>
            <a:ext cx="10873852" cy="33080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Fruit is the name of the array. Each item has a location in the array.</a:t>
            </a:r>
          </a:p>
          <a:p>
            <a:pPr algn="l" defTabSz="914400">
              <a:spcBef>
                <a:spcPts val="600"/>
              </a:spcBef>
              <a:defRPr sz="2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Fruit[0] is Apples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Fruit[3] is Orange</a:t>
            </a:r>
          </a:p>
          <a:p>
            <a:pPr algn="l" defTabSz="914400">
              <a:spcBef>
                <a:spcPts val="600"/>
              </a:spcBef>
              <a:defRPr sz="28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You can add more items to the array,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Fruit[4] = Grapes</a:t>
            </a:r>
          </a:p>
        </p:txBody>
      </p:sp>
      <p:sp>
        <p:nvSpPr>
          <p:cNvPr id="324" name="[0]"/>
          <p:cNvSpPr txBox="1"/>
          <p:nvPr/>
        </p:nvSpPr>
        <p:spPr>
          <a:xfrm>
            <a:off x="5464097" y="2469489"/>
            <a:ext cx="430684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r>
              <a:t>[0]</a:t>
            </a:r>
          </a:p>
        </p:txBody>
      </p:sp>
      <p:sp>
        <p:nvSpPr>
          <p:cNvPr id="325" name="[1]"/>
          <p:cNvSpPr txBox="1"/>
          <p:nvPr/>
        </p:nvSpPr>
        <p:spPr>
          <a:xfrm>
            <a:off x="6739178" y="2469489"/>
            <a:ext cx="430684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r>
              <a:t>[1]</a:t>
            </a:r>
          </a:p>
        </p:txBody>
      </p:sp>
      <p:sp>
        <p:nvSpPr>
          <p:cNvPr id="326" name="[2]"/>
          <p:cNvSpPr txBox="1"/>
          <p:nvPr/>
        </p:nvSpPr>
        <p:spPr>
          <a:xfrm>
            <a:off x="8014257" y="2469489"/>
            <a:ext cx="430684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r>
              <a:t>[2]</a:t>
            </a:r>
          </a:p>
        </p:txBody>
      </p:sp>
      <p:sp>
        <p:nvSpPr>
          <p:cNvPr id="327" name="[3]"/>
          <p:cNvSpPr txBox="1"/>
          <p:nvPr/>
        </p:nvSpPr>
        <p:spPr>
          <a:xfrm>
            <a:off x="9289338" y="2469489"/>
            <a:ext cx="430684" cy="461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r>
              <a:t>[3]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330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35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331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3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33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34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338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336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37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339" name="Slide Number"/>
          <p:cNvSpPr txBox="1"/>
          <p:nvPr>
            <p:ph type="sldNum" sz="quarter" idx="4294967295"/>
          </p:nvPr>
        </p:nvSpPr>
        <p:spPr>
          <a:xfrm>
            <a:off x="12148734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40" name="Challenge 3 - Algorith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Challenge 3 - Algorithm</a:t>
            </a:r>
          </a:p>
        </p:txBody>
      </p:sp>
      <p:sp>
        <p:nvSpPr>
          <p:cNvPr id="341" name="On Start…"/>
          <p:cNvSpPr txBox="1"/>
          <p:nvPr/>
        </p:nvSpPr>
        <p:spPr>
          <a:xfrm>
            <a:off x="649528" y="2595734"/>
            <a:ext cx="11705743" cy="2759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On Start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DayArray = a new array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Forever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Add temperature – offset to DayArray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Pause for 3,600,000 milliseconds	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344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49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345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46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47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48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352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350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51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353" name="Slide Number"/>
          <p:cNvSpPr txBox="1"/>
          <p:nvPr>
            <p:ph type="sldNum" sz="quarter" idx="4294967295"/>
          </p:nvPr>
        </p:nvSpPr>
        <p:spPr>
          <a:xfrm>
            <a:off x="12148734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54" name="CHALLENGE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CHALLENGE 3</a:t>
            </a:r>
          </a:p>
        </p:txBody>
      </p:sp>
      <p:pic>
        <p:nvPicPr>
          <p:cNvPr id="355" name="ZIP_HALO_L4_CHALLEGE_3_PT1.png" descr="ZIP_HALO_L4_CHALLEGE_3_PT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241526" y="2781449"/>
            <a:ext cx="9096660" cy="33496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358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63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359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0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61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62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366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364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65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367" name="Slide Number"/>
          <p:cNvSpPr txBox="1"/>
          <p:nvPr>
            <p:ph type="sldNum" sz="quarter" idx="4294967295"/>
          </p:nvPr>
        </p:nvSpPr>
        <p:spPr>
          <a:xfrm>
            <a:off x="12148734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68" name="CHALLENGE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CHALLENGE 3</a:t>
            </a:r>
          </a:p>
        </p:txBody>
      </p:sp>
      <p:pic>
        <p:nvPicPr>
          <p:cNvPr id="369" name="ZIP_HALO_L4_CHALLEGE_3_PT2.png" descr="ZIP_HALO_L4_CHALLEGE_3_PT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67388" y="2672357"/>
            <a:ext cx="9179850" cy="57282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372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77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373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4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5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76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380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378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79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381" name="Slide Number"/>
          <p:cNvSpPr txBox="1"/>
          <p:nvPr>
            <p:ph type="sldNum" sz="quarter" idx="4294967295"/>
          </p:nvPr>
        </p:nvSpPr>
        <p:spPr>
          <a:xfrm>
            <a:off x="12148734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82" name="CHALLENGE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CHALLENGE 3</a:t>
            </a:r>
          </a:p>
        </p:txBody>
      </p:sp>
      <p:pic>
        <p:nvPicPr>
          <p:cNvPr id="383" name="ZIP_HALO_L4_CHALLENGE_3_PT3.png" descr="ZIP_HALO_L4_CHALLENGE_3_PT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495743" y="1614365"/>
            <a:ext cx="7736955" cy="70808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386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91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387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88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89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90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394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392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93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395" name="Slide Number"/>
          <p:cNvSpPr txBox="1"/>
          <p:nvPr>
            <p:ph type="sldNum" sz="quarter" idx="4294967295"/>
          </p:nvPr>
        </p:nvSpPr>
        <p:spPr>
          <a:xfrm>
            <a:off x="12148734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96" name="Temperature sca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Temperature scale</a:t>
            </a:r>
          </a:p>
        </p:txBody>
      </p:sp>
      <p:graphicFrame>
        <p:nvGraphicFramePr>
          <p:cNvPr id="397" name="Content Placeholder 3"/>
          <p:cNvGraphicFramePr/>
          <p:nvPr/>
        </p:nvGraphicFramePr>
        <p:xfrm>
          <a:off x="3303830" y="3284525"/>
          <a:ext cx="6397137" cy="4487159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1370920"/>
                <a:gridCol w="2884143"/>
                <a:gridCol w="2142074"/>
              </a:tblGrid>
              <a:tr h="456288"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sz="2200">
                          <a:solidFill>
                            <a:srgbClr val="FFFFFF"/>
                          </a:solidFill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TEMP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1E90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sz="2200">
                          <a:solidFill>
                            <a:srgbClr val="FFFFFF"/>
                          </a:solidFill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COLOUR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1E90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sz="2200">
                          <a:solidFill>
                            <a:srgbClr val="FFFFFF"/>
                          </a:solidFill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STATUS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1E90FF"/>
                    </a:solidFill>
                  </a:tcPr>
                </a:tc>
              </a:tr>
              <a:tr h="403087"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&lt;14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White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Coldest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03087"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15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solidFill>
                            <a:srgbClr val="FFFFFF"/>
                          </a:solidFill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Blue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2699BE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Cold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03087"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16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solidFill>
                            <a:srgbClr val="FFFFFF"/>
                          </a:solidFill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Blue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2699BE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Cold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03087"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17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solidFill>
                            <a:srgbClr val="FFFFFF"/>
                          </a:solidFill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Purple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9400D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Warming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03087"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18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solidFill>
                            <a:srgbClr val="FFFFFF"/>
                          </a:solidFill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Purple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9400D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Warming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03087"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19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Yellow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FFFC66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Warmer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03087"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solidFill>
                            <a:srgbClr val="FFFFFF"/>
                          </a:solidFill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Green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0AA0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Perfect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03087"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21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solidFill>
                            <a:srgbClr val="FFFFFF"/>
                          </a:solidFill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Green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0AA0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Perfect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03087"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22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solidFill>
                            <a:srgbClr val="FFFFFF"/>
                          </a:solidFill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Green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0AA0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Perfect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403087"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23+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solidFill>
                            <a:srgbClr val="FFFFFF"/>
                          </a:solidFill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Red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C9172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5000"/>
                        </a:lnSpc>
                        <a:defRPr sz="1800"/>
                      </a:pPr>
                      <a:r>
                        <a:rPr sz="2000">
                          <a:latin typeface="DIN 2014 Light"/>
                          <a:ea typeface="DIN 2014 Light"/>
                          <a:cs typeface="DIN 2014 Light"/>
                          <a:sym typeface="DIN 2014 Light"/>
                        </a:rPr>
                        <a:t>Too hot!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400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05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401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0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03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404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408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406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407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409" name="Slide Number"/>
          <p:cNvSpPr txBox="1"/>
          <p:nvPr>
            <p:ph type="sldNum" sz="quarter" idx="4294967295"/>
          </p:nvPr>
        </p:nvSpPr>
        <p:spPr>
          <a:xfrm>
            <a:off x="12148734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10" name="Algorith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Algorithm</a:t>
            </a:r>
          </a:p>
        </p:txBody>
      </p:sp>
      <p:sp>
        <p:nvSpPr>
          <p:cNvPr id="411" name="For index from 0 to 23…"/>
          <p:cNvSpPr txBox="1"/>
          <p:nvPr/>
        </p:nvSpPr>
        <p:spPr>
          <a:xfrm>
            <a:off x="649528" y="2595734"/>
            <a:ext cx="11705743" cy="5959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For index from 0 to 23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IF DayArray[index] &lt;= 14 THEN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	Set light index to white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ELSE IF DayArray[index] &lt;= 16 THEN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	Set light index to blue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ELSE IF DayArray[index] &lt;= 18 THEN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	Set light index to purple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ELSE IF DayArray[index] =19 THEN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	Set light index to yellow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ELSE IF DayArray[index] &lt;= 22 THEN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	Set light index to green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ELSE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	Set light index to red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414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19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415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16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17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418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422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420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421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423" name="Slide Number"/>
          <p:cNvSpPr txBox="1"/>
          <p:nvPr>
            <p:ph type="sldNum" sz="quarter" idx="4294967295"/>
          </p:nvPr>
        </p:nvSpPr>
        <p:spPr>
          <a:xfrm>
            <a:off x="12148734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24" name="Hour v light numbe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Hour v light numbers</a:t>
            </a:r>
          </a:p>
        </p:txBody>
      </p:sp>
      <p:graphicFrame>
        <p:nvGraphicFramePr>
          <p:cNvPr id="425" name="Content Placeholder 7"/>
          <p:cNvGraphicFramePr/>
          <p:nvPr/>
        </p:nvGraphicFramePr>
        <p:xfrm>
          <a:off x="4489727" y="3019830"/>
          <a:ext cx="2170585" cy="4349077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1085292"/>
                <a:gridCol w="1085292"/>
              </a:tblGrid>
              <a:tr h="362423"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sz="2100">
                          <a:solidFill>
                            <a:srgbClr val="FFFFFF"/>
                          </a:solidFill>
                          <a:latin typeface="Helvetica Neue Light"/>
                          <a:ea typeface="Helvetica Neue Light"/>
                          <a:cs typeface="Helvetica Neue Light"/>
                        </a:rPr>
                        <a:t>Hour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D6D5D5"/>
                      </a:solidFill>
                    </a:lnB>
                    <a:solidFill>
                      <a:srgbClr val="1E91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sz="2100">
                          <a:solidFill>
                            <a:srgbClr val="FFFFFF"/>
                          </a:solidFill>
                          <a:latin typeface="Helvetica Neue Light"/>
                          <a:ea typeface="Helvetica Neue Light"/>
                          <a:cs typeface="Helvetica Neue Light"/>
                        </a:rPr>
                        <a:t>Light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D6D5D5"/>
                      </a:solidFill>
                    </a:lnB>
                    <a:solidFill>
                      <a:srgbClr val="1E91FF"/>
                    </a:solidFill>
                  </a:tcPr>
                </a:tc>
              </a:tr>
              <a:tr h="362423"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15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D6D5D5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0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D6D5D5"/>
                      </a:solidFill>
                    </a:lnR>
                    <a:lnT w="381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</a:tr>
              <a:tr h="362423"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16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D6D5D5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1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D6D5D5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</a:tr>
              <a:tr h="362423"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17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D6D5D5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2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D6D5D5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</a:tr>
              <a:tr h="362423"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18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D6D5D5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3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D6D5D5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</a:tr>
              <a:tr h="362423"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19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D6D5D5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4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D6D5D5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</a:tr>
              <a:tr h="362423"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20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D6D5D5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5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D6D5D5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</a:tr>
              <a:tr h="362423"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21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D6D5D5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6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D6D5D5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</a:tr>
              <a:tr h="362423"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22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D6D5D5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7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D6D5D5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</a:tr>
              <a:tr h="362423"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23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D6D5D5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8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D6D5D5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</a:tr>
              <a:tr h="362423"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0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D6D5D5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9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D6D5D5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</a:tr>
              <a:tr h="362423"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1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D6D5D5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spcBef>
                          <a:spcPts val="600"/>
                        </a:spcBef>
                        <a:defRPr sz="1800"/>
                      </a:pPr>
                      <a:r>
                        <a:rPr sz="2100">
                          <a:latin typeface="Helvetica Neue Light"/>
                          <a:ea typeface="Helvetica Neue Light"/>
                          <a:cs typeface="Helvetica Neue Light"/>
                        </a:rPr>
                        <a:t>10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D6D5D5"/>
                      </a:solidFill>
                    </a:lnR>
                    <a:lnT w="12700">
                      <a:solidFill>
                        <a:srgbClr val="D6D5D5"/>
                      </a:solidFill>
                    </a:lnT>
                    <a:lnB w="12700">
                      <a:solidFill>
                        <a:srgbClr val="D6D5D5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67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72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168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9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0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71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175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173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74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176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77" name="CHALLENGE 1 - Algorith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CHALLENGE 1 - Algorithm</a:t>
            </a:r>
          </a:p>
        </p:txBody>
      </p:sp>
      <p:sp>
        <p:nvSpPr>
          <p:cNvPr id="178" name="IF temperature &lt; MyHappyTemp THEN…"/>
          <p:cNvSpPr txBox="1"/>
          <p:nvPr>
            <p:ph type="body" idx="1"/>
          </p:nvPr>
        </p:nvSpPr>
        <p:spPr>
          <a:xfrm>
            <a:off x="952500" y="2590800"/>
            <a:ext cx="11099800" cy="4572000"/>
          </a:xfrm>
          <a:prstGeom prst="rect">
            <a:avLst/>
          </a:prstGeom>
        </p:spPr>
        <p:txBody>
          <a:bodyPr/>
          <a:lstStyle/>
          <a:p>
            <a:pPr marL="0" indent="0" defTabSz="914400">
              <a:lnSpc>
                <a:spcPct val="100000"/>
              </a:lnSpc>
              <a:spcBef>
                <a:spcPts val="700"/>
              </a:spcBef>
              <a:buSzTx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IF temperature &lt; MyHappyTemp THEN</a:t>
            </a:r>
          </a:p>
          <a:p>
            <a:pPr marL="0" indent="0" defTabSz="914400">
              <a:lnSpc>
                <a:spcPct val="100000"/>
              </a:lnSpc>
              <a:spcBef>
                <a:spcPts val="700"/>
              </a:spcBef>
              <a:buSzTx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Display blue</a:t>
            </a:r>
          </a:p>
          <a:p>
            <a:pPr marL="0" indent="0" defTabSz="914400">
              <a:lnSpc>
                <a:spcPct val="100000"/>
              </a:lnSpc>
              <a:spcBef>
                <a:spcPts val="700"/>
              </a:spcBef>
              <a:buSzTx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ELSE IF temperature &gt; MyHappyTemp THEN</a:t>
            </a:r>
          </a:p>
          <a:p>
            <a:pPr marL="0" indent="0" defTabSz="914400">
              <a:lnSpc>
                <a:spcPct val="100000"/>
              </a:lnSpc>
              <a:spcBef>
                <a:spcPts val="700"/>
              </a:spcBef>
              <a:buSzTx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Display red</a:t>
            </a:r>
          </a:p>
          <a:p>
            <a:pPr marL="0" indent="0" defTabSz="914400">
              <a:lnSpc>
                <a:spcPct val="100000"/>
              </a:lnSpc>
              <a:spcBef>
                <a:spcPts val="700"/>
              </a:spcBef>
              <a:buSzTx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ELSE</a:t>
            </a:r>
          </a:p>
          <a:p>
            <a:pPr marL="0" indent="0" defTabSz="914400">
              <a:lnSpc>
                <a:spcPct val="100000"/>
              </a:lnSpc>
              <a:spcBef>
                <a:spcPts val="700"/>
              </a:spcBef>
              <a:buSzTx/>
              <a:buNone/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Display green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428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33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429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30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31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432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436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434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435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437" name="Slide Number"/>
          <p:cNvSpPr txBox="1"/>
          <p:nvPr>
            <p:ph type="sldNum" sz="quarter" idx="4294967295"/>
          </p:nvPr>
        </p:nvSpPr>
        <p:spPr>
          <a:xfrm>
            <a:off x="12148734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38" name="Algorith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Algorithm</a:t>
            </a:r>
          </a:p>
        </p:txBody>
      </p:sp>
      <p:sp>
        <p:nvSpPr>
          <p:cNvPr id="439" name="Set hour to 15…"/>
          <p:cNvSpPr txBox="1"/>
          <p:nvPr/>
        </p:nvSpPr>
        <p:spPr>
          <a:xfrm>
            <a:off x="649528" y="2595734"/>
            <a:ext cx="11705743" cy="5632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spcBef>
                <a:spcPts val="600"/>
              </a:spcBef>
              <a:defRPr sz="1700">
                <a:solidFill>
                  <a:srgbClr val="EE230C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Set hour to 15</a:t>
            </a:r>
          </a:p>
          <a:p>
            <a:pPr algn="l" defTabSz="914400">
              <a:spcBef>
                <a:spcPts val="600"/>
              </a:spcBef>
              <a:defRPr sz="17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For index from 0 to 23</a:t>
            </a:r>
          </a:p>
          <a:p>
            <a:pPr algn="l" defTabSz="914400">
              <a:spcBef>
                <a:spcPts val="600"/>
              </a:spcBef>
              <a:defRPr sz="17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IF hour = 24 THEN</a:t>
            </a:r>
          </a:p>
          <a:p>
            <a:pPr algn="l" defTabSz="914400">
              <a:spcBef>
                <a:spcPts val="600"/>
              </a:spcBef>
              <a:defRPr sz="17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	hour = 0</a:t>
            </a:r>
          </a:p>
          <a:p>
            <a:pPr algn="l" defTabSz="914400">
              <a:spcBef>
                <a:spcPts val="600"/>
              </a:spcBef>
              <a:defRPr sz="17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IF DayArray[hour] &lt;= 14 THEN</a:t>
            </a:r>
          </a:p>
          <a:p>
            <a:pPr algn="l" defTabSz="914400">
              <a:spcBef>
                <a:spcPts val="600"/>
              </a:spcBef>
              <a:defRPr sz="17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	Set light </a:t>
            </a:r>
            <a:r>
              <a:rPr>
                <a:solidFill>
                  <a:srgbClr val="FF0000"/>
                </a:solidFill>
              </a:rPr>
              <a:t>hour </a:t>
            </a:r>
            <a:r>
              <a:t>to white</a:t>
            </a:r>
          </a:p>
          <a:p>
            <a:pPr algn="l" defTabSz="914400">
              <a:spcBef>
                <a:spcPts val="600"/>
              </a:spcBef>
              <a:defRPr sz="17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ELSE IF DayArray[index] &lt;= 16 THEN</a:t>
            </a:r>
          </a:p>
          <a:p>
            <a:pPr algn="l" defTabSz="914400">
              <a:spcBef>
                <a:spcPts val="600"/>
              </a:spcBef>
              <a:defRPr sz="17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	Set light </a:t>
            </a:r>
            <a:r>
              <a:rPr>
                <a:solidFill>
                  <a:srgbClr val="FF0000"/>
                </a:solidFill>
              </a:rPr>
              <a:t>hour</a:t>
            </a:r>
            <a:r>
              <a:t> to blue</a:t>
            </a:r>
          </a:p>
          <a:p>
            <a:pPr algn="l" defTabSz="914400">
              <a:spcBef>
                <a:spcPts val="600"/>
              </a:spcBef>
              <a:defRPr sz="17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ELSE IF DayArray[index] &lt;= 18 THEN</a:t>
            </a:r>
          </a:p>
          <a:p>
            <a:pPr algn="l" defTabSz="914400">
              <a:spcBef>
                <a:spcPts val="600"/>
              </a:spcBef>
              <a:defRPr sz="17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	Set light </a:t>
            </a:r>
            <a:r>
              <a:rPr>
                <a:solidFill>
                  <a:srgbClr val="FF0000"/>
                </a:solidFill>
              </a:rPr>
              <a:t>hour</a:t>
            </a:r>
            <a:r>
              <a:t> to purple</a:t>
            </a:r>
          </a:p>
          <a:p>
            <a:pPr algn="l" defTabSz="914400">
              <a:spcBef>
                <a:spcPts val="600"/>
              </a:spcBef>
              <a:defRPr sz="17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ELSE IF DayArray[index] =19 THEN</a:t>
            </a:r>
          </a:p>
          <a:p>
            <a:pPr algn="l" defTabSz="914400">
              <a:spcBef>
                <a:spcPts val="600"/>
              </a:spcBef>
              <a:defRPr sz="17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	Set light </a:t>
            </a:r>
            <a:r>
              <a:rPr>
                <a:solidFill>
                  <a:srgbClr val="FF0000"/>
                </a:solidFill>
              </a:rPr>
              <a:t>hour</a:t>
            </a:r>
            <a:r>
              <a:t> to yellow</a:t>
            </a:r>
          </a:p>
          <a:p>
            <a:pPr algn="l" defTabSz="914400">
              <a:spcBef>
                <a:spcPts val="600"/>
              </a:spcBef>
              <a:defRPr sz="17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ELSE IF DayArray[index] &lt;= 22 THEN</a:t>
            </a:r>
          </a:p>
          <a:p>
            <a:pPr algn="l" defTabSz="914400">
              <a:spcBef>
                <a:spcPts val="600"/>
              </a:spcBef>
              <a:defRPr sz="17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	Set light </a:t>
            </a:r>
            <a:r>
              <a:rPr>
                <a:solidFill>
                  <a:srgbClr val="FF0000"/>
                </a:solidFill>
              </a:rPr>
              <a:t>hour</a:t>
            </a:r>
            <a:r>
              <a:t> to green</a:t>
            </a:r>
          </a:p>
          <a:p>
            <a:pPr algn="l" defTabSz="914400">
              <a:spcBef>
                <a:spcPts val="600"/>
              </a:spcBef>
              <a:defRPr sz="17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ELSE</a:t>
            </a:r>
          </a:p>
          <a:p>
            <a:pPr algn="l" defTabSz="914400">
              <a:spcBef>
                <a:spcPts val="600"/>
              </a:spcBef>
              <a:defRPr sz="17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	Set light </a:t>
            </a:r>
            <a:r>
              <a:rPr>
                <a:solidFill>
                  <a:srgbClr val="FF0000"/>
                </a:solidFill>
              </a:rPr>
              <a:t>hour</a:t>
            </a:r>
            <a:r>
              <a:t> to red</a:t>
            </a:r>
          </a:p>
          <a:p>
            <a:pPr algn="l" defTabSz="914400">
              <a:spcBef>
                <a:spcPts val="600"/>
              </a:spcBef>
              <a:defRPr sz="17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Change hour by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442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47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443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44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45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446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450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448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449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451" name="Slide Number"/>
          <p:cNvSpPr txBox="1"/>
          <p:nvPr>
            <p:ph type="sldNum" sz="quarter" idx="4294967295"/>
          </p:nvPr>
        </p:nvSpPr>
        <p:spPr>
          <a:xfrm>
            <a:off x="12148734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52" name="Javascrip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Javascript</a:t>
            </a:r>
          </a:p>
        </p:txBody>
      </p:sp>
      <p:sp>
        <p:nvSpPr>
          <p:cNvPr id="453" name="Switch to JavaScript…"/>
          <p:cNvSpPr txBox="1"/>
          <p:nvPr/>
        </p:nvSpPr>
        <p:spPr>
          <a:xfrm>
            <a:off x="649528" y="2595735"/>
            <a:ext cx="11884053" cy="26831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67889" indent="-267889" algn="l" defTabSz="914400">
              <a:spcBef>
                <a:spcPts val="600"/>
              </a:spcBef>
              <a:buSzPct val="100000"/>
              <a:buFont typeface="Arial"/>
              <a:buChar char="•"/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Switch to JavaScript</a:t>
            </a:r>
          </a:p>
          <a:p>
            <a:pPr marL="267889" indent="-267889" algn="l" defTabSz="914400">
              <a:spcBef>
                <a:spcPts val="600"/>
              </a:spcBef>
              <a:buSzPct val="100000"/>
              <a:buFont typeface="Arial"/>
              <a:buChar char="•"/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</a:p>
          <a:p>
            <a:pPr marL="267889" indent="-267889" algn="l" defTabSz="914400">
              <a:spcBef>
                <a:spcPts val="600"/>
              </a:spcBef>
              <a:buSzPct val="100000"/>
              <a:buFont typeface="Arial"/>
              <a:buChar char="•"/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Code for the DayTemp Array in Javascript: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DayTemp = [22, 22, 21, 21, 21, 20, 20, 19, 18, 17, 16, 15, 14, 13, 17, 18, 19, 20, 21, 22, 21, 20, 21, 22]</a:t>
            </a:r>
          </a:p>
        </p:txBody>
      </p:sp>
      <p:pic>
        <p:nvPicPr>
          <p:cNvPr id="454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rcRect l="45383" t="13083" r="36121" b="79050"/>
          <a:stretch>
            <a:fillRect/>
          </a:stretch>
        </p:blipFill>
        <p:spPr>
          <a:xfrm>
            <a:off x="8701399" y="2420390"/>
            <a:ext cx="2959495" cy="7492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457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62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458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59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60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461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465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463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464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466" name="Slide Number"/>
          <p:cNvSpPr txBox="1"/>
          <p:nvPr>
            <p:ph type="sldNum" sz="quarter" idx="4294967295"/>
          </p:nvPr>
        </p:nvSpPr>
        <p:spPr>
          <a:xfrm>
            <a:off x="12148734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67" name="Challenge 4 co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Challenge 4 code</a:t>
            </a:r>
          </a:p>
        </p:txBody>
      </p:sp>
      <p:pic>
        <p:nvPicPr>
          <p:cNvPr id="468" name="ZIP_HALO_L4_CHALLENGE_4.png" descr="ZIP_HALO_L4_CHALLENGE_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360781" y="1627514"/>
            <a:ext cx="4694063" cy="70545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0" name="Kitronik-grey-with-green-dots-1000px.jpg" descr="Kitronik-grey-with-green-dots-1000px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42530" y="3971151"/>
            <a:ext cx="4519740" cy="18112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81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86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18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3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4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85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189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187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88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190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91" name="HOW HOT IS IT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HOW HOT IS IT?</a:t>
            </a:r>
          </a:p>
        </p:txBody>
      </p:sp>
      <p:pic>
        <p:nvPicPr>
          <p:cNvPr id="192" name="Screenshot 2019-02-14 at 14.32.45.png" descr="Screenshot 2019-02-14 at 14.32.4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68185" y="3949617"/>
            <a:ext cx="5468451" cy="241033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95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00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196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7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8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99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03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201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02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04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05" name="Offse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Offset</a:t>
            </a:r>
          </a:p>
        </p:txBody>
      </p:sp>
      <p:sp>
        <p:nvSpPr>
          <p:cNvPr id="206" name="Temperature = Temperature - Offset"/>
          <p:cNvSpPr txBox="1"/>
          <p:nvPr/>
        </p:nvSpPr>
        <p:spPr>
          <a:xfrm>
            <a:off x="649528" y="2595734"/>
            <a:ext cx="11705743" cy="473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spcBef>
                <a:spcPts val="8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r>
              <a:t>Temperature = Temperature - Offset</a:t>
            </a:r>
          </a:p>
        </p:txBody>
      </p:sp>
      <p:pic>
        <p:nvPicPr>
          <p:cNvPr id="207" name="Screenshot 2019-02-14 at 15.54.37.png" descr="Screenshot 2019-02-14 at 15.54.37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558875" y="3440040"/>
            <a:ext cx="7912451" cy="48716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210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15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211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3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14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18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216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17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19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20" name="Algorith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Algorithm</a:t>
            </a:r>
          </a:p>
        </p:txBody>
      </p:sp>
      <p:sp>
        <p:nvSpPr>
          <p:cNvPr id="221" name="IF temperature-offset &lt; MyHappyTemp THEN…"/>
          <p:cNvSpPr txBox="1"/>
          <p:nvPr/>
        </p:nvSpPr>
        <p:spPr>
          <a:xfrm>
            <a:off x="649528" y="2595734"/>
            <a:ext cx="11705743" cy="2759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IF temperature-offset &lt; MyHappyTemp THEN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Display blue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ELSE IF temperature-offset &gt; MyHappyTemp THEN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Display red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ELSE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Display green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224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29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225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6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7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28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32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230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31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33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34" name="Algorith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Algorithm</a:t>
            </a:r>
          </a:p>
        </p:txBody>
      </p:sp>
      <p:sp>
        <p:nvSpPr>
          <p:cNvPr id="235" name="Temp = temperature - offset…"/>
          <p:cNvSpPr txBox="1"/>
          <p:nvPr/>
        </p:nvSpPr>
        <p:spPr>
          <a:xfrm>
            <a:off x="649528" y="2595735"/>
            <a:ext cx="11705743" cy="3216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Temp = temperature - offset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IF temp &lt; MyHappyTemp THEN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Display blue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ELSE IF temp &gt; MyHappyTemp THEN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Display red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ELSE</a:t>
            </a:r>
          </a:p>
          <a:p>
            <a:pPr algn="l" defTabSz="914400">
              <a:spcBef>
                <a:spcPts val="600"/>
              </a:spcBef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	Display green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38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b="1" sz="1600">
                <a:solidFill>
                  <a:srgbClr val="91969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43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39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0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1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42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>
                  <a:solidFill>
                    <a:srgbClr val="FFFFFF"/>
                  </a:solidFill>
                </a:defRPr>
              </a:pPr>
            </a:p>
          </p:txBody>
        </p:sp>
      </p:grpSp>
      <p:grpSp>
        <p:nvGrpSpPr>
          <p:cNvPr id="246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44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45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247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48" name="SETUP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SETUP</a:t>
            </a:r>
          </a:p>
        </p:txBody>
      </p:sp>
      <p:pic>
        <p:nvPicPr>
          <p:cNvPr id="249" name="Screenshot 2018-11-06 at 12.57.26.png" descr="Screenshot 2018-11-06 at 12.57.2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73074" y="6787167"/>
            <a:ext cx="11884052" cy="1785274"/>
          </a:xfrm>
          <a:prstGeom prst="rect">
            <a:avLst/>
          </a:prstGeom>
          <a:ln w="12700">
            <a:miter lim="400000"/>
          </a:ln>
        </p:spPr>
      </p:pic>
      <p:sp>
        <p:nvSpPr>
          <p:cNvPr id="250" name="1. Under Variables select “Make a Variable” and give it a name, e.g. Halo…"/>
          <p:cNvSpPr txBox="1"/>
          <p:nvPr/>
        </p:nvSpPr>
        <p:spPr>
          <a:xfrm>
            <a:off x="649528" y="2595735"/>
            <a:ext cx="11705743" cy="5118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1. Under Variables select “Make a Variable” and give it a name, e.g. Halo</a:t>
            </a:r>
          </a:p>
          <a:p>
            <a:pPr lvl="5"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2. Under NeoPixel drag out “Set strip to Neopixel at pin P0 with 24 leds as RGB (GRB format)” and add it under “on start”</a:t>
            </a:r>
          </a:p>
          <a:p>
            <a:pPr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a.   Change ‘strip’ to Halo</a:t>
            </a:r>
          </a:p>
          <a:p>
            <a:pPr lvl="5"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b.   Notice how it’s connected to P0 – this is correct</a:t>
            </a:r>
          </a:p>
          <a:p>
            <a:pPr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c.   Notice how it’s 24 LEDS – this is correct. If we had more LEDs we’d change this number.</a:t>
            </a:r>
          </a:p>
          <a:p>
            <a:pPr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d.   Our lights are also in the RGB (GRB format).</a:t>
            </a:r>
          </a:p>
          <a:p>
            <a:pPr algn="l" defTabSz="457200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</a:p>
          <a:p>
            <a:pPr algn="l" defTabSz="457200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253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58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254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5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6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57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61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259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60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62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63" name="SAVE YOUR EYES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SAVE YOUR EYES!</a:t>
            </a:r>
          </a:p>
        </p:txBody>
      </p:sp>
      <p:pic>
        <p:nvPicPr>
          <p:cNvPr id="264" name="Screenshot 2018-11-06 at 15.25.10.png" descr="Screenshot 2018-11-06 at 15.25.10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07827" y="5713593"/>
            <a:ext cx="8414545" cy="1750302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Neopixel &gt; More…"/>
          <p:cNvSpPr txBox="1"/>
          <p:nvPr/>
        </p:nvSpPr>
        <p:spPr>
          <a:xfrm>
            <a:off x="952500" y="2590800"/>
            <a:ext cx="11099800" cy="457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marL="496093" indent="-496093" algn="l" defTabSz="914400">
              <a:spcBef>
                <a:spcPts val="600"/>
              </a:spcBef>
              <a:buSzPct val="100000"/>
              <a:buAutoNum type="arabicPeriod" startAt="1"/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Neopixel &gt; More</a:t>
            </a:r>
          </a:p>
          <a:p>
            <a:pPr marL="496093" indent="-496093" algn="l" defTabSz="914400">
              <a:spcBef>
                <a:spcPts val="600"/>
              </a:spcBef>
              <a:buSzPct val="100000"/>
              <a:buAutoNum type="arabicPeriod" startAt="1"/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strip set brightness 255</a:t>
            </a:r>
          </a:p>
          <a:p>
            <a:pPr marL="496093" indent="-496093" algn="l" defTabSz="914400">
              <a:spcBef>
                <a:spcPts val="600"/>
              </a:spcBef>
              <a:buSzPct val="100000"/>
              <a:buAutoNum type="arabicPeriod" startAt="1"/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Change </a:t>
            </a:r>
            <a:r>
              <a:t>strip</a:t>
            </a:r>
            <a:r>
              <a:t> to Halo</a:t>
            </a:r>
          </a:p>
          <a:p>
            <a:pPr marL="496093" indent="-496093" algn="l" defTabSz="914400">
              <a:spcBef>
                <a:spcPts val="600"/>
              </a:spcBef>
              <a:buSzPct val="100000"/>
              <a:buAutoNum type="arabicPeriod" startAt="1"/>
              <a:defRPr sz="2500"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t>Change 255 to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Page:"/>
          <p:cNvSpPr txBox="1"/>
          <p:nvPr/>
        </p:nvSpPr>
        <p:spPr>
          <a:xfrm>
            <a:off x="11583653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268" name="Kitronik | LESSON PLANS"/>
          <p:cNvSpPr txBox="1"/>
          <p:nvPr/>
        </p:nvSpPr>
        <p:spPr>
          <a:xfrm>
            <a:off x="501219" y="9055100"/>
            <a:ext cx="2280998" cy="336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73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269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70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1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72" name="Line"/>
            <p:cNvSpPr/>
            <p:nvPr/>
          </p:nvSpPr>
          <p:spPr>
            <a:xfrm flipV="1">
              <a:off x="445" y="1145404"/>
              <a:ext cx="6060037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76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274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75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77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78" name="CHALLENGE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CHALLENGE 2</a:t>
            </a:r>
          </a:p>
        </p:txBody>
      </p:sp>
      <p:pic>
        <p:nvPicPr>
          <p:cNvPr id="279" name="ZIP_HALO_L4_CHALLENGE_2.png" descr="ZIP_HALO_L4_CHALLENGE_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904738" y="2540534"/>
            <a:ext cx="6109724" cy="58156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