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Shape 12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i="1" sz="24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11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16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1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4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15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19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17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18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20" name="Slide Number"/>
          <p:cNvSpPr txBox="1"/>
          <p:nvPr>
            <p:ph type="sldNum" sz="quarter" idx="2"/>
          </p:nvPr>
        </p:nvSpPr>
        <p:spPr>
          <a:xfrm>
            <a:off x="12148735" y="9045703"/>
            <a:ext cx="333757" cy="3556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21" name="Title Text"/>
          <p:cNvSpPr txBox="1"/>
          <p:nvPr>
            <p:ph type="title"/>
          </p:nvPr>
        </p:nvSpPr>
        <p:spPr>
          <a:xfrm>
            <a:off x="558800" y="1650255"/>
            <a:ext cx="11099800" cy="837308"/>
          </a:xfrm>
          <a:prstGeom prst="rect">
            <a:avLst/>
          </a:prstGeom>
        </p:spPr>
        <p:txBody>
          <a:bodyPr anchor="t"/>
          <a:lstStyle>
            <a:lvl1pPr algn="l">
              <a:defRPr b="1" cap="all" sz="4400">
                <a:solidFill>
                  <a:srgbClr val="2F333A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2" name="Body Level One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 anchor="t"/>
          <a:lstStyle>
            <a:lvl1pPr marL="444500" indent="-444500"/>
            <a:lvl2pPr marL="889000" indent="-444500"/>
            <a:lvl3pPr marL="1333500" indent="-444500"/>
            <a:lvl4pPr marL="1778000" indent="-444500"/>
            <a:lvl5pPr marL="2222500" indent="-444500"/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858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287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47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1pPr>
      <a:lvl2pPr marL="791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2pPr>
      <a:lvl3pPr marL="1236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3pPr>
      <a:lvl4pPr marL="1680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4pPr>
      <a:lvl5pPr marL="2125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5pPr>
      <a:lvl6pPr marL="2569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6pPr>
      <a:lvl7pPr marL="3014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7pPr>
      <a:lvl8pPr marL="3458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8pPr>
      <a:lvl9pPr marL="3903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.png"/><Relationship Id="rId5" Type="http://schemas.openxmlformats.org/officeDocument/2006/relationships/image" Target="../media/image2.tif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4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5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7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8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8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9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0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1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2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3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4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5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2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3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3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3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3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4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3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3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41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42" name="MAKE A COMPAS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cap="none">
                <a:solidFill>
                  <a:srgbClr val="2F3234"/>
                </a:solidFill>
                <a:latin typeface="DIN 2014 Bold"/>
                <a:ea typeface="DIN 2014 Bold"/>
                <a:cs typeface="DIN 2014 Bold"/>
                <a:sym typeface="DIN 2014 Bold"/>
              </a:defRPr>
            </a:lvl1pPr>
          </a:lstStyle>
          <a:p>
            <a:pPr/>
            <a:r>
              <a:t>MAKE A COMPASS</a:t>
            </a:r>
          </a:p>
        </p:txBody>
      </p:sp>
      <p:pic>
        <p:nvPicPr>
          <p:cNvPr id="143" name="page1image38879856.png" descr="page1image38879856.png"/>
          <p:cNvPicPr>
            <a:picLocks noChangeAspect="1"/>
          </p:cNvPicPr>
          <p:nvPr/>
        </p:nvPicPr>
        <p:blipFill>
          <a:blip r:embed="rId4">
            <a:extLst/>
          </a:blip>
          <a:srcRect l="11842" t="0" r="0" b="0"/>
          <a:stretch>
            <a:fillRect/>
          </a:stretch>
        </p:blipFill>
        <p:spPr>
          <a:xfrm>
            <a:off x="5139124" y="2362770"/>
            <a:ext cx="7728077" cy="61727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Picture 12" descr="Picture 1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88764" y="7785462"/>
            <a:ext cx="3418945" cy="722195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WITH THE ZIP HALO"/>
          <p:cNvSpPr txBox="1"/>
          <p:nvPr>
            <p:ph type="body" sz="quarter" idx="1"/>
          </p:nvPr>
        </p:nvSpPr>
        <p:spPr>
          <a:xfrm>
            <a:off x="584200" y="2352824"/>
            <a:ext cx="6400800" cy="622697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 b="1" sz="3200">
                <a:solidFill>
                  <a:srgbClr val="00A454"/>
                </a:solidFill>
              </a:defRPr>
            </a:lvl1pPr>
          </a:lstStyle>
          <a:p>
            <a:pPr/>
            <a:r>
              <a:t>WITH THE ZIP HALO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65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70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66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7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8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69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73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71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72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75" name="SAVE YOUR EYES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SAVE YOUR EYES!</a:t>
            </a:r>
          </a:p>
        </p:txBody>
      </p:sp>
      <p:pic>
        <p:nvPicPr>
          <p:cNvPr id="276" name="Screenshot 2018-11-06 at 15.25.10.png" descr="Screenshot 2018-11-06 at 15.25.1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0374" y="6208729"/>
            <a:ext cx="11884052" cy="2471990"/>
          </a:xfrm>
          <a:prstGeom prst="rect">
            <a:avLst/>
          </a:prstGeom>
          <a:ln w="12700">
            <a:miter lim="400000"/>
          </a:ln>
        </p:spPr>
      </p:pic>
      <p:sp>
        <p:nvSpPr>
          <p:cNvPr id="277" name="Neopixel &gt; More…"/>
          <p:cNvSpPr txBox="1"/>
          <p:nvPr/>
        </p:nvSpPr>
        <p:spPr>
          <a:xfrm>
            <a:off x="952500" y="2590800"/>
            <a:ext cx="11099800" cy="457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marL="496093" indent="-496093" algn="l">
              <a:lnSpc>
                <a:spcPct val="10000"/>
              </a:lnSpc>
              <a:spcBef>
                <a:spcPts val="4200"/>
              </a:spcBef>
              <a:buSzPct val="100000"/>
              <a:buAutoNum type="arabicPeriod" startAt="1"/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Neopixel &gt; More</a:t>
            </a:r>
          </a:p>
          <a:p>
            <a:pPr marL="496093" indent="-496093" algn="l">
              <a:lnSpc>
                <a:spcPct val="10000"/>
              </a:lnSpc>
              <a:spcBef>
                <a:spcPts val="4200"/>
              </a:spcBef>
              <a:buSzPct val="100000"/>
              <a:buAutoNum type="arabicPeriod" startAt="1"/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Item set brightness 255</a:t>
            </a:r>
          </a:p>
          <a:p>
            <a:pPr marL="496093" indent="-496093" algn="l">
              <a:lnSpc>
                <a:spcPct val="10000"/>
              </a:lnSpc>
              <a:spcBef>
                <a:spcPts val="4200"/>
              </a:spcBef>
              <a:buSzPct val="100000"/>
              <a:buAutoNum type="arabicPeriod" startAt="1"/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Change item to Halo</a:t>
            </a:r>
          </a:p>
          <a:p>
            <a:pPr marL="496093" indent="-496093" algn="l">
              <a:lnSpc>
                <a:spcPct val="10000"/>
              </a:lnSpc>
              <a:spcBef>
                <a:spcPts val="4200"/>
              </a:spcBef>
              <a:buSzPct val="100000"/>
              <a:buAutoNum type="arabicPeriod" startAt="1"/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Change 255 to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80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85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8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3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84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88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86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87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89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90" name="if/Else i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if/Else if</a:t>
            </a:r>
          </a:p>
        </p:txBody>
      </p:sp>
      <p:pic>
        <p:nvPicPr>
          <p:cNvPr id="291" name="Screenshot 2018-11-16 at 10.58.46.png" descr="Screenshot 2018-11-16 at 10.58.4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29619" y="2787622"/>
            <a:ext cx="2392788" cy="21236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94" name="Group"/>
          <p:cNvGrpSpPr/>
          <p:nvPr/>
        </p:nvGrpSpPr>
        <p:grpSpPr>
          <a:xfrm>
            <a:off x="751552" y="2711503"/>
            <a:ext cx="449449" cy="609776"/>
            <a:chOff x="0" y="-76119"/>
            <a:chExt cx="449447" cy="609774"/>
          </a:xfrm>
        </p:grpSpPr>
        <p:sp>
          <p:nvSpPr>
            <p:cNvPr id="292" name="Circle"/>
            <p:cNvSpPr/>
            <p:nvPr/>
          </p:nvSpPr>
          <p:spPr>
            <a:xfrm>
              <a:off x="0" y="4044"/>
              <a:ext cx="449448" cy="449449"/>
            </a:xfrm>
            <a:prstGeom prst="ellipse">
              <a:avLst/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93" name="1"/>
            <p:cNvSpPr txBox="1"/>
            <p:nvPr/>
          </p:nvSpPr>
          <p:spPr>
            <a:xfrm>
              <a:off x="47533" y="-76120"/>
              <a:ext cx="354382" cy="609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400">
                  <a:solidFill>
                    <a:srgbClr val="FFFFFF"/>
                  </a:solidFill>
                </a:defRPr>
              </a:lvl1pPr>
            </a:lstStyle>
            <a:p>
              <a:pPr/>
              <a:r>
                <a:t>1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97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02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98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9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0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01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05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03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04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06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07" name="if/Else i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if/Else if</a:t>
            </a:r>
          </a:p>
        </p:txBody>
      </p:sp>
      <p:pic>
        <p:nvPicPr>
          <p:cNvPr id="308" name="Screenshot 2018-11-16 at 10.59.36.png" descr="Screenshot 2018-11-16 at 10.59.3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54701" y="2780290"/>
            <a:ext cx="3537586" cy="214248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11" name="Group"/>
          <p:cNvGrpSpPr/>
          <p:nvPr/>
        </p:nvGrpSpPr>
        <p:grpSpPr>
          <a:xfrm>
            <a:off x="751552" y="2711503"/>
            <a:ext cx="449449" cy="609776"/>
            <a:chOff x="0" y="-76119"/>
            <a:chExt cx="449447" cy="609774"/>
          </a:xfrm>
        </p:grpSpPr>
        <p:sp>
          <p:nvSpPr>
            <p:cNvPr id="309" name="Circle"/>
            <p:cNvSpPr/>
            <p:nvPr/>
          </p:nvSpPr>
          <p:spPr>
            <a:xfrm>
              <a:off x="0" y="4044"/>
              <a:ext cx="449448" cy="449449"/>
            </a:xfrm>
            <a:prstGeom prst="ellipse">
              <a:avLst/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10" name="2"/>
            <p:cNvSpPr txBox="1"/>
            <p:nvPr/>
          </p:nvSpPr>
          <p:spPr>
            <a:xfrm>
              <a:off x="47533" y="-76120"/>
              <a:ext cx="354382" cy="609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400">
                  <a:solidFill>
                    <a:srgbClr val="FFFFFF"/>
                  </a:solidFill>
                </a:defRPr>
              </a:lvl1pPr>
            </a:lstStyle>
            <a:p>
              <a:pPr/>
              <a:r>
                <a:t>2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14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19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15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7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18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22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20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21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24" name="if/Else i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if/Else if</a:t>
            </a:r>
          </a:p>
        </p:txBody>
      </p:sp>
      <p:pic>
        <p:nvPicPr>
          <p:cNvPr id="325" name="Screenshot 2018-11-16 at 11.02.12.png" descr="Screenshot 2018-11-16 at 11.02.1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62321" y="2816824"/>
            <a:ext cx="5434484" cy="21236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28" name="Group"/>
          <p:cNvGrpSpPr/>
          <p:nvPr/>
        </p:nvGrpSpPr>
        <p:grpSpPr>
          <a:xfrm>
            <a:off x="751552" y="2704730"/>
            <a:ext cx="449449" cy="609775"/>
            <a:chOff x="0" y="-76119"/>
            <a:chExt cx="449447" cy="609774"/>
          </a:xfrm>
        </p:grpSpPr>
        <p:sp>
          <p:nvSpPr>
            <p:cNvPr id="326" name="Circle"/>
            <p:cNvSpPr/>
            <p:nvPr/>
          </p:nvSpPr>
          <p:spPr>
            <a:xfrm>
              <a:off x="0" y="4044"/>
              <a:ext cx="449448" cy="449449"/>
            </a:xfrm>
            <a:prstGeom prst="ellipse">
              <a:avLst/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27" name="3"/>
            <p:cNvSpPr txBox="1"/>
            <p:nvPr/>
          </p:nvSpPr>
          <p:spPr>
            <a:xfrm>
              <a:off x="47533" y="-76120"/>
              <a:ext cx="354382" cy="609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400">
                  <a:solidFill>
                    <a:srgbClr val="FFFFFF"/>
                  </a:solidFill>
                </a:defRPr>
              </a:lvl1pPr>
            </a:lstStyle>
            <a:p>
              <a:pPr/>
              <a:r>
                <a:t>3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31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36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3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3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4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35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39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37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38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41" name="if/Else i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if/Else if</a:t>
            </a:r>
          </a:p>
        </p:txBody>
      </p:sp>
      <p:pic>
        <p:nvPicPr>
          <p:cNvPr id="342" name="Screenshot 2018-11-16 at 11.10.57.png" descr="Screenshot 2018-11-16 at 11.10.57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64332" y="2796610"/>
            <a:ext cx="5416527" cy="23608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45" name="Group"/>
          <p:cNvGrpSpPr/>
          <p:nvPr/>
        </p:nvGrpSpPr>
        <p:grpSpPr>
          <a:xfrm>
            <a:off x="758326" y="2704730"/>
            <a:ext cx="449448" cy="609775"/>
            <a:chOff x="0" y="-76119"/>
            <a:chExt cx="449447" cy="609774"/>
          </a:xfrm>
        </p:grpSpPr>
        <p:sp>
          <p:nvSpPr>
            <p:cNvPr id="343" name="Circle"/>
            <p:cNvSpPr/>
            <p:nvPr/>
          </p:nvSpPr>
          <p:spPr>
            <a:xfrm>
              <a:off x="0" y="4044"/>
              <a:ext cx="449448" cy="449449"/>
            </a:xfrm>
            <a:prstGeom prst="ellipse">
              <a:avLst/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44" name="4"/>
            <p:cNvSpPr txBox="1"/>
            <p:nvPr/>
          </p:nvSpPr>
          <p:spPr>
            <a:xfrm>
              <a:off x="47533" y="-76120"/>
              <a:ext cx="354382" cy="609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400">
                  <a:solidFill>
                    <a:srgbClr val="FFFFFF"/>
                  </a:solidFill>
                </a:defRPr>
              </a:lvl1pPr>
            </a:lstStyle>
            <a:p>
              <a:pPr/>
              <a:r>
                <a:t>4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4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5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4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5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5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5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5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5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57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58" name="if/Else i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if/Else if</a:t>
            </a:r>
          </a:p>
        </p:txBody>
      </p:sp>
      <p:pic>
        <p:nvPicPr>
          <p:cNvPr id="359" name="Screenshot 2018-11-16 at 11.10.57.png" descr="Screenshot 2018-11-16 at 11.10.57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64332" y="2803383"/>
            <a:ext cx="5408016" cy="235709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62" name="Group"/>
          <p:cNvGrpSpPr/>
          <p:nvPr/>
        </p:nvGrpSpPr>
        <p:grpSpPr>
          <a:xfrm>
            <a:off x="751552" y="2704730"/>
            <a:ext cx="449449" cy="609775"/>
            <a:chOff x="0" y="-76119"/>
            <a:chExt cx="449447" cy="609774"/>
          </a:xfrm>
        </p:grpSpPr>
        <p:sp>
          <p:nvSpPr>
            <p:cNvPr id="360" name="Circle"/>
            <p:cNvSpPr/>
            <p:nvPr/>
          </p:nvSpPr>
          <p:spPr>
            <a:xfrm>
              <a:off x="0" y="4044"/>
              <a:ext cx="449448" cy="449449"/>
            </a:xfrm>
            <a:prstGeom prst="ellipse">
              <a:avLst/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61" name="4"/>
            <p:cNvSpPr txBox="1"/>
            <p:nvPr/>
          </p:nvSpPr>
          <p:spPr>
            <a:xfrm>
              <a:off x="47533" y="-76120"/>
              <a:ext cx="354382" cy="609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400">
                  <a:solidFill>
                    <a:srgbClr val="FFFFFF"/>
                  </a:solidFill>
                </a:defRPr>
              </a:lvl1pPr>
            </a:lstStyle>
            <a:p>
              <a:pPr/>
              <a:r>
                <a:t>4</a:t>
              </a:r>
            </a:p>
          </p:txBody>
        </p:sp>
      </p:grpSp>
      <p:sp>
        <p:nvSpPr>
          <p:cNvPr id="363" name="Circle"/>
          <p:cNvSpPr/>
          <p:nvPr/>
        </p:nvSpPr>
        <p:spPr>
          <a:xfrm>
            <a:off x="1559871" y="4383610"/>
            <a:ext cx="456649" cy="456649"/>
          </a:xfrm>
          <a:prstGeom prst="ellipse">
            <a:avLst/>
          </a:prstGeom>
          <a:ln w="63500">
            <a:solidFill>
              <a:srgbClr val="EF4136"/>
            </a:solidFill>
            <a:miter lim="400000"/>
          </a:ln>
        </p:spPr>
        <p:txBody>
          <a:bodyPr lIns="0" tIns="0" rIns="0" bIns="0" anchor="ctr"/>
          <a:lstStyle/>
          <a:p>
            <a:pPr>
              <a:defRPr b="0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66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71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67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8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9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70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74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72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73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76" name="if/Else i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if/Else if</a:t>
            </a:r>
          </a:p>
        </p:txBody>
      </p:sp>
      <p:pic>
        <p:nvPicPr>
          <p:cNvPr id="377" name="Screenshot 2018-11-16 at 11.12.51.png" descr="Screenshot 2018-11-16 at 11.12.5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57664" y="2801302"/>
            <a:ext cx="5539786" cy="471367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80" name="Group"/>
          <p:cNvGrpSpPr/>
          <p:nvPr/>
        </p:nvGrpSpPr>
        <p:grpSpPr>
          <a:xfrm>
            <a:off x="751552" y="2711503"/>
            <a:ext cx="449449" cy="609776"/>
            <a:chOff x="0" y="-76119"/>
            <a:chExt cx="449447" cy="609774"/>
          </a:xfrm>
        </p:grpSpPr>
        <p:sp>
          <p:nvSpPr>
            <p:cNvPr id="378" name="Circle"/>
            <p:cNvSpPr/>
            <p:nvPr/>
          </p:nvSpPr>
          <p:spPr>
            <a:xfrm>
              <a:off x="0" y="4044"/>
              <a:ext cx="449448" cy="449449"/>
            </a:xfrm>
            <a:prstGeom prst="ellipse">
              <a:avLst/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79" name="6"/>
            <p:cNvSpPr txBox="1"/>
            <p:nvPr/>
          </p:nvSpPr>
          <p:spPr>
            <a:xfrm>
              <a:off x="47533" y="-76120"/>
              <a:ext cx="354382" cy="609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400">
                  <a:solidFill>
                    <a:srgbClr val="FFFFFF"/>
                  </a:solidFill>
                </a:defRPr>
              </a:lvl1pPr>
            </a:lstStyle>
            <a:p>
              <a:pPr/>
              <a:r>
                <a:t>6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83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88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84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5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6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87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91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89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90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93" name="if/Else i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if/Else if</a:t>
            </a:r>
          </a:p>
        </p:txBody>
      </p:sp>
      <p:pic>
        <p:nvPicPr>
          <p:cNvPr id="394" name="Screenshot 2018-11-16 at 11.13.49.png" descr="Screenshot 2018-11-16 at 11.13.49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59852" y="2808393"/>
            <a:ext cx="6293903" cy="493101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97" name="Group"/>
          <p:cNvGrpSpPr/>
          <p:nvPr/>
        </p:nvGrpSpPr>
        <p:grpSpPr>
          <a:xfrm>
            <a:off x="751552" y="2718276"/>
            <a:ext cx="449449" cy="609776"/>
            <a:chOff x="0" y="-76119"/>
            <a:chExt cx="449447" cy="609774"/>
          </a:xfrm>
        </p:grpSpPr>
        <p:sp>
          <p:nvSpPr>
            <p:cNvPr id="395" name="Circle"/>
            <p:cNvSpPr/>
            <p:nvPr/>
          </p:nvSpPr>
          <p:spPr>
            <a:xfrm>
              <a:off x="0" y="4044"/>
              <a:ext cx="449448" cy="449449"/>
            </a:xfrm>
            <a:prstGeom prst="ellipse">
              <a:avLst/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96" name="7"/>
            <p:cNvSpPr txBox="1"/>
            <p:nvPr/>
          </p:nvSpPr>
          <p:spPr>
            <a:xfrm>
              <a:off x="47533" y="-76120"/>
              <a:ext cx="354382" cy="609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400">
                  <a:solidFill>
                    <a:srgbClr val="FFFFFF"/>
                  </a:solidFill>
                </a:defRPr>
              </a:lvl1pPr>
            </a:lstStyle>
            <a:p>
              <a:pPr/>
              <a:r>
                <a:t>7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00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05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0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03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04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408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06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07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409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10" name="if/Else i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if/Else if</a:t>
            </a:r>
          </a:p>
        </p:txBody>
      </p:sp>
      <p:pic>
        <p:nvPicPr>
          <p:cNvPr id="411" name="Screenshot 2018-11-16 at 11.17.32.png" descr="Screenshot 2018-11-16 at 11.17.32.png"/>
          <p:cNvPicPr>
            <a:picLocks noChangeAspect="1"/>
          </p:cNvPicPr>
          <p:nvPr/>
        </p:nvPicPr>
        <p:blipFill>
          <a:blip r:embed="rId4">
            <a:extLst/>
          </a:blip>
          <a:srcRect l="0" t="0" r="0" b="0"/>
          <a:stretch>
            <a:fillRect/>
          </a:stretch>
        </p:blipFill>
        <p:spPr>
          <a:xfrm>
            <a:off x="1345494" y="2801690"/>
            <a:ext cx="6302489" cy="551704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14" name="Group"/>
          <p:cNvGrpSpPr/>
          <p:nvPr/>
        </p:nvGrpSpPr>
        <p:grpSpPr>
          <a:xfrm>
            <a:off x="751552" y="2711503"/>
            <a:ext cx="449449" cy="609776"/>
            <a:chOff x="0" y="-76119"/>
            <a:chExt cx="449447" cy="609774"/>
          </a:xfrm>
        </p:grpSpPr>
        <p:sp>
          <p:nvSpPr>
            <p:cNvPr id="412" name="Circle"/>
            <p:cNvSpPr/>
            <p:nvPr/>
          </p:nvSpPr>
          <p:spPr>
            <a:xfrm>
              <a:off x="0" y="4044"/>
              <a:ext cx="449448" cy="449449"/>
            </a:xfrm>
            <a:prstGeom prst="ellipse">
              <a:avLst/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13" name="7"/>
            <p:cNvSpPr txBox="1"/>
            <p:nvPr/>
          </p:nvSpPr>
          <p:spPr>
            <a:xfrm>
              <a:off x="47533" y="-76120"/>
              <a:ext cx="354382" cy="609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400">
                  <a:solidFill>
                    <a:srgbClr val="FFFFFF"/>
                  </a:solidFill>
                </a:defRPr>
              </a:lvl1pPr>
            </a:lstStyle>
            <a:p>
              <a:pPr/>
              <a:r>
                <a:t>7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17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22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18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9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0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21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425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23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24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426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27" name="if/Else i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if/Else if</a:t>
            </a:r>
          </a:p>
        </p:txBody>
      </p:sp>
      <p:grpSp>
        <p:nvGrpSpPr>
          <p:cNvPr id="430" name="Group"/>
          <p:cNvGrpSpPr/>
          <p:nvPr/>
        </p:nvGrpSpPr>
        <p:grpSpPr>
          <a:xfrm>
            <a:off x="751552" y="2711503"/>
            <a:ext cx="449449" cy="609776"/>
            <a:chOff x="0" y="-76119"/>
            <a:chExt cx="449447" cy="609774"/>
          </a:xfrm>
        </p:grpSpPr>
        <p:sp>
          <p:nvSpPr>
            <p:cNvPr id="428" name="Circle"/>
            <p:cNvSpPr/>
            <p:nvPr/>
          </p:nvSpPr>
          <p:spPr>
            <a:xfrm>
              <a:off x="0" y="4044"/>
              <a:ext cx="449448" cy="449449"/>
            </a:xfrm>
            <a:prstGeom prst="ellipse">
              <a:avLst/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29" name="8"/>
            <p:cNvSpPr txBox="1"/>
            <p:nvPr/>
          </p:nvSpPr>
          <p:spPr>
            <a:xfrm>
              <a:off x="47533" y="-76120"/>
              <a:ext cx="354382" cy="609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400">
                  <a:solidFill>
                    <a:srgbClr val="FFFFFF"/>
                  </a:solidFill>
                </a:defRPr>
              </a:lvl1pPr>
            </a:lstStyle>
            <a:p>
              <a:pPr/>
              <a:r>
                <a:t>8</a:t>
              </a:r>
            </a:p>
          </p:txBody>
        </p:sp>
      </p:grpSp>
      <p:pic>
        <p:nvPicPr>
          <p:cNvPr id="431" name="Screenshot 2018-11-16 at 11.22.37.png" descr="Screenshot 2018-11-16 at 11.22.37.png"/>
          <p:cNvPicPr>
            <a:picLocks noChangeAspect="1"/>
          </p:cNvPicPr>
          <p:nvPr/>
        </p:nvPicPr>
        <p:blipFill>
          <a:blip r:embed="rId4">
            <a:extLst/>
          </a:blip>
          <a:srcRect l="0" t="0" r="0" b="19826"/>
          <a:stretch>
            <a:fillRect/>
          </a:stretch>
        </p:blipFill>
        <p:spPr>
          <a:xfrm>
            <a:off x="1336745" y="2799185"/>
            <a:ext cx="7110921" cy="30801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4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5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4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5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5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5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5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57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58" name="A compas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 compass</a:t>
            </a:r>
          </a:p>
        </p:txBody>
      </p:sp>
      <p:pic>
        <p:nvPicPr>
          <p:cNvPr id="159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251200" y="2808337"/>
            <a:ext cx="5715000" cy="5715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34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39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35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3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37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38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442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40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41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44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44" name="Light Number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Light Numbering</a:t>
            </a:r>
          </a:p>
        </p:txBody>
      </p:sp>
      <p:graphicFrame>
        <p:nvGraphicFramePr>
          <p:cNvPr id="445" name="Table"/>
          <p:cNvGraphicFramePr/>
          <p:nvPr/>
        </p:nvGraphicFramePr>
        <p:xfrm>
          <a:off x="630278" y="2754426"/>
          <a:ext cx="11884052" cy="5554762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2376810"/>
                <a:gridCol w="2376810"/>
                <a:gridCol w="2376810"/>
                <a:gridCol w="2376810"/>
                <a:gridCol w="2376810"/>
              </a:tblGrid>
              <a:tr h="735280"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  <a:sym typeface="Helvetica Neue"/>
                        </a:rPr>
                        <a:t>LOOP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65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  <a:sym typeface="Helvetica Neue"/>
                        </a:rPr>
                        <a:t>NORTH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65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  <a:sym typeface="Helvetica Neue"/>
                        </a:rPr>
                        <a:t>EAST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65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  <a:sym typeface="Helvetica Neue"/>
                        </a:rPr>
                        <a:t>SOUTH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65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  <a:sym typeface="Helvetica Neue"/>
                        </a:rPr>
                        <a:t>WEST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654"/>
                    </a:solidFill>
                  </a:tcPr>
                </a:tc>
              </a:tr>
              <a:tr h="65340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8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9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Index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Index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Index + 6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3200">
                          <a:sym typeface="Helvetica Neue"/>
                        </a:defRPr>
                      </a:pP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4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5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4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5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5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5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45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5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5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457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58" name="Light Number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Light Numbering</a:t>
            </a:r>
          </a:p>
        </p:txBody>
      </p:sp>
      <p:graphicFrame>
        <p:nvGraphicFramePr>
          <p:cNvPr id="459" name="Table"/>
          <p:cNvGraphicFramePr/>
          <p:nvPr/>
        </p:nvGraphicFramePr>
        <p:xfrm>
          <a:off x="630278" y="2754426"/>
          <a:ext cx="11884052" cy="5554762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2376810"/>
                <a:gridCol w="2376810"/>
                <a:gridCol w="2376810"/>
                <a:gridCol w="2376810"/>
                <a:gridCol w="2376810"/>
              </a:tblGrid>
              <a:tr h="735280"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  <a:sym typeface="Helvetica Neue"/>
                        </a:rPr>
                        <a:t>LOOP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65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  <a:sym typeface="Helvetica Neue"/>
                        </a:rPr>
                        <a:t>NORTH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65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  <a:sym typeface="Helvetica Neue"/>
                        </a:rPr>
                        <a:t>EAST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65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  <a:sym typeface="Helvetica Neue"/>
                        </a:rPr>
                        <a:t>SOUTH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65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  <a:sym typeface="Helvetica Neue"/>
                        </a:rPr>
                        <a:t>WEST</a:t>
                      </a:r>
                    </a:p>
                  </a:txBody>
                  <a:tcPr marL="50800" marR="50800" marT="50800" marB="50800" anchor="ctr" anchorCtr="0" horzOverflow="overflow">
                    <a:solidFill>
                      <a:srgbClr val="00A654"/>
                    </a:solidFill>
                  </a:tcPr>
                </a:tc>
              </a:tr>
              <a:tr h="65340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18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7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19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8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9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21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22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17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23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94345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Index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Index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Index + 6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Index + 12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3200">
                          <a:sym typeface="Helvetica Neue"/>
                        </a:rPr>
                        <a:t>Index + 18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6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6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6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6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6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6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47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6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6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471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72" name="New algorithm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New algorithm 2</a:t>
            </a:r>
          </a:p>
        </p:txBody>
      </p:sp>
      <p:sp>
        <p:nvSpPr>
          <p:cNvPr id="473" name="If degrees is less than 45…"/>
          <p:cNvSpPr txBox="1"/>
          <p:nvPr/>
        </p:nvSpPr>
        <p:spPr>
          <a:xfrm>
            <a:off x="1239519" y="2413000"/>
            <a:ext cx="8990157" cy="5933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If degrees is less than 45 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N 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For index is 0 to 5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	Set lights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Helvetica"/>
                <a:ea typeface="Helvetica"/>
                <a:cs typeface="Helvetica"/>
                <a:sym typeface="Helvetica"/>
              </a:rPr>
              <a:t>index</a:t>
            </a:r>
            <a:r>
              <a:t> to red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 If degrees is less than 135 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E 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For index is 0 to 5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	Set lights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Helvetica"/>
                <a:ea typeface="Helvetica"/>
                <a:cs typeface="Helvetica"/>
                <a:sym typeface="Helvetica"/>
              </a:rPr>
              <a:t>index+6</a:t>
            </a:r>
            <a:r>
              <a:t>  to red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 If degrees is less than 225 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S 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For index is 0 to 5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	Set lights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Helvetica"/>
                <a:ea typeface="Helvetica"/>
                <a:cs typeface="Helvetica"/>
                <a:sym typeface="Helvetica"/>
              </a:rPr>
              <a:t>index+12</a:t>
            </a:r>
            <a:r>
              <a:t>  to red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W 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For index is 0 to 5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	Set lights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Helvetica"/>
                <a:ea typeface="Helvetica"/>
                <a:cs typeface="Helvetica"/>
                <a:sym typeface="Helvetica"/>
              </a:rPr>
              <a:t>index+18</a:t>
            </a:r>
            <a:r>
              <a:t> to red</a:t>
            </a:r>
          </a:p>
          <a:p>
            <a:pPr algn="l" defTabSz="825500">
              <a:lnSpc>
                <a:spcPct val="3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Show lights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76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81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77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78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79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80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484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82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83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4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86" name="For loop in co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For loop in code</a:t>
            </a:r>
          </a:p>
        </p:txBody>
      </p:sp>
      <p:pic>
        <p:nvPicPr>
          <p:cNvPr id="487" name="Screenshot 2018-11-16 at 11.31.12.png" descr="Screenshot 2018-11-16 at 11.31.12.png"/>
          <p:cNvPicPr>
            <a:picLocks noChangeAspect="1"/>
          </p:cNvPicPr>
          <p:nvPr/>
        </p:nvPicPr>
        <p:blipFill>
          <a:blip r:embed="rId4">
            <a:extLst/>
          </a:blip>
          <a:srcRect l="0" t="0" r="0" b="29202"/>
          <a:stretch>
            <a:fillRect/>
          </a:stretch>
        </p:blipFill>
        <p:spPr>
          <a:xfrm>
            <a:off x="1352514" y="2774090"/>
            <a:ext cx="7593252" cy="515366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90" name="Group"/>
          <p:cNvGrpSpPr/>
          <p:nvPr/>
        </p:nvGrpSpPr>
        <p:grpSpPr>
          <a:xfrm>
            <a:off x="751552" y="2704730"/>
            <a:ext cx="449449" cy="609775"/>
            <a:chOff x="0" y="-76119"/>
            <a:chExt cx="449447" cy="609774"/>
          </a:xfrm>
        </p:grpSpPr>
        <p:sp>
          <p:nvSpPr>
            <p:cNvPr id="488" name="Circle"/>
            <p:cNvSpPr/>
            <p:nvPr/>
          </p:nvSpPr>
          <p:spPr>
            <a:xfrm>
              <a:off x="0" y="4044"/>
              <a:ext cx="449448" cy="449449"/>
            </a:xfrm>
            <a:prstGeom prst="ellipse">
              <a:avLst/>
            </a:prstGeom>
            <a:solidFill>
              <a:srgbClr val="00A6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89" name="9"/>
            <p:cNvSpPr txBox="1"/>
            <p:nvPr/>
          </p:nvSpPr>
          <p:spPr>
            <a:xfrm>
              <a:off x="47533" y="-76120"/>
              <a:ext cx="354382" cy="609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400">
                  <a:solidFill>
                    <a:srgbClr val="FFFFFF"/>
                  </a:solidFill>
                </a:defRPr>
              </a:lvl1pPr>
            </a:lstStyle>
            <a:p>
              <a:pPr/>
              <a:r>
                <a:t>9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93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98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94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5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96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97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501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99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500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502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03" name="Final co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Final code</a:t>
            </a:r>
          </a:p>
        </p:txBody>
      </p:sp>
      <p:pic>
        <p:nvPicPr>
          <p:cNvPr id="504" name="Screenshot 2018-11-16 at 11.34.18.png" descr="Screenshot 2018-11-16 at 11.34.18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56379" y="1766462"/>
            <a:ext cx="4692042" cy="67766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507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512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508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09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10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511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515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513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514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516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17" name="BUG ALE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BUG ALERT</a:t>
            </a:r>
          </a:p>
        </p:txBody>
      </p:sp>
      <p:pic>
        <p:nvPicPr>
          <p:cNvPr id="518" name="Screenshot 2018-11-13 at 12.14.52.png" descr="Screenshot 2018-11-13 at 12.14.5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54065" y="3085049"/>
            <a:ext cx="6909270" cy="41394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Kitronik-grey-with-green-dots-1000px.jpg" descr="Kitronik-grey-with-green-dots-1000px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42530" y="3971151"/>
            <a:ext cx="4519739" cy="18112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6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6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6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6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7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6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6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71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72" name="North - less than 45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North - less than 45°</a:t>
            </a:r>
          </a:p>
        </p:txBody>
      </p:sp>
      <p:grpSp>
        <p:nvGrpSpPr>
          <p:cNvPr id="175" name="Group"/>
          <p:cNvGrpSpPr/>
          <p:nvPr/>
        </p:nvGrpSpPr>
        <p:grpSpPr>
          <a:xfrm>
            <a:off x="3531008" y="2667408"/>
            <a:ext cx="5942784" cy="5942784"/>
            <a:chOff x="0" y="0"/>
            <a:chExt cx="5942783" cy="5942783"/>
          </a:xfrm>
        </p:grpSpPr>
        <p:pic>
          <p:nvPicPr>
            <p:cNvPr id="173" name="Picture 2" descr="Picture 2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5942784" cy="594278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4" name="Shape"/>
            <p:cNvSpPr/>
            <p:nvPr/>
          </p:nvSpPr>
          <p:spPr>
            <a:xfrm>
              <a:off x="2995391" y="134544"/>
              <a:ext cx="1985414" cy="2819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6386"/>
                  </a:lnTo>
                  <a:cubicBezTo>
                    <a:pt x="21590" y="6379"/>
                    <a:pt x="21581" y="6370"/>
                    <a:pt x="21570" y="6363"/>
                  </a:cubicBezTo>
                  <a:cubicBezTo>
                    <a:pt x="15608" y="2164"/>
                    <a:pt x="7814" y="44"/>
                    <a:pt x="0" y="0"/>
                  </a:cubicBezTo>
                  <a:close/>
                </a:path>
              </a:pathLst>
            </a:custGeom>
            <a:solidFill>
              <a:schemeClr val="accent5">
                <a:hueOff val="-82419"/>
                <a:satOff val="-9513"/>
                <a:lumOff val="-16343"/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b="0"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7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8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7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8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8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8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8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87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88" name="East - up to 135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East - up to 135°</a:t>
            </a:r>
          </a:p>
        </p:txBody>
      </p:sp>
      <p:grpSp>
        <p:nvGrpSpPr>
          <p:cNvPr id="191" name="Group"/>
          <p:cNvGrpSpPr/>
          <p:nvPr/>
        </p:nvGrpSpPr>
        <p:grpSpPr>
          <a:xfrm>
            <a:off x="3531008" y="2667408"/>
            <a:ext cx="5942784" cy="5942784"/>
            <a:chOff x="0" y="0"/>
            <a:chExt cx="5942783" cy="5942783"/>
          </a:xfrm>
        </p:grpSpPr>
        <p:pic>
          <p:nvPicPr>
            <p:cNvPr id="189" name="Picture 2" descr="Picture 2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5942784" cy="594278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0" name="Shape"/>
            <p:cNvSpPr/>
            <p:nvPr/>
          </p:nvSpPr>
          <p:spPr>
            <a:xfrm>
              <a:off x="2995391" y="867322"/>
              <a:ext cx="2934102" cy="4148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5" h="21600" fill="norm" stroke="1" extrusionOk="0">
                  <a:moveTo>
                    <a:pt x="13904" y="0"/>
                  </a:moveTo>
                  <a:lnTo>
                    <a:pt x="0" y="10862"/>
                  </a:lnTo>
                  <a:lnTo>
                    <a:pt x="13914" y="21600"/>
                  </a:lnTo>
                  <a:cubicBezTo>
                    <a:pt x="13916" y="21599"/>
                    <a:pt x="13917" y="21597"/>
                    <a:pt x="13919" y="21596"/>
                  </a:cubicBezTo>
                  <a:cubicBezTo>
                    <a:pt x="21600" y="15630"/>
                    <a:pt x="21593" y="5959"/>
                    <a:pt x="13904" y="0"/>
                  </a:cubicBezTo>
                  <a:close/>
                </a:path>
              </a:pathLst>
            </a:custGeom>
            <a:solidFill>
              <a:schemeClr val="accent5">
                <a:hueOff val="-82419"/>
                <a:satOff val="-9513"/>
                <a:lumOff val="-16343"/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b="0"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94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99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95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7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98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02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00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01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03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04" name="Algorithm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Algorithm 1</a:t>
            </a:r>
          </a:p>
        </p:txBody>
      </p:sp>
      <p:sp>
        <p:nvSpPr>
          <p:cNvPr id="205" name="If degrees is less than 45…"/>
          <p:cNvSpPr txBox="1"/>
          <p:nvPr/>
        </p:nvSpPr>
        <p:spPr>
          <a:xfrm>
            <a:off x="1239519" y="2413000"/>
            <a:ext cx="8990157" cy="325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If degrees is less than 45 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N 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 If degrees is less than 135 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E 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 If degrees is less than 225 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S 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W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0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1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0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1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1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1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1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17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18" name="Algorithm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Algorithm 2</a:t>
            </a:r>
          </a:p>
        </p:txBody>
      </p:sp>
      <p:sp>
        <p:nvSpPr>
          <p:cNvPr id="219" name="If degrees is less than 45…"/>
          <p:cNvSpPr txBox="1"/>
          <p:nvPr/>
        </p:nvSpPr>
        <p:spPr>
          <a:xfrm>
            <a:off x="1239519" y="2413000"/>
            <a:ext cx="8990157" cy="325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If degrees is less than 45 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N 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Set lights 0 to 5 to red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Show lights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 If degrees is less than 135 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E 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Set lights 6 to 11 to red</a:t>
            </a:r>
          </a:p>
          <a:p>
            <a:pPr algn="l" defTabSz="825500">
              <a:lnSpc>
                <a:spcPct val="5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Show lights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2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2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2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2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3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2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2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31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32" name="Algorithm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Algorithm 2</a:t>
            </a:r>
          </a:p>
        </p:txBody>
      </p:sp>
      <p:sp>
        <p:nvSpPr>
          <p:cNvPr id="233" name="If degrees is less than 45…"/>
          <p:cNvSpPr txBox="1"/>
          <p:nvPr/>
        </p:nvSpPr>
        <p:spPr>
          <a:xfrm>
            <a:off x="1239519" y="2413000"/>
            <a:ext cx="8990157" cy="604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If degrees is less than 45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N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Set lights 0 to 5 to red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Show lights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 If degrees is less than 135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E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Set lights 6 to 11 to red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Show lights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 If degrees is less than 225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S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Set lights 12 to 17 to red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Show lights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W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Set lights 18 to 23 to red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Show lights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36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41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37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8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9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40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44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42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43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45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46" name="Algorithm 2b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Algorithm 2b</a:t>
            </a:r>
          </a:p>
        </p:txBody>
      </p:sp>
      <p:sp>
        <p:nvSpPr>
          <p:cNvPr id="247" name="If degrees is less than 45…"/>
          <p:cNvSpPr txBox="1"/>
          <p:nvPr/>
        </p:nvSpPr>
        <p:spPr>
          <a:xfrm>
            <a:off x="1239519" y="2413000"/>
            <a:ext cx="8990157" cy="4917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If degrees is less than 45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N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Set lights 0 to 5 to red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 If degrees is less than 135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E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Set lights 6 to 11 to red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 If degrees is less than 225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S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Set lights 12 to 17 to red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Else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Display W 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	Set lights 18 to 23 to red</a:t>
            </a:r>
          </a:p>
          <a:p>
            <a:pPr algn="l" defTabSz="825500">
              <a:lnSpc>
                <a:spcPct val="40000"/>
              </a:lnSpc>
              <a:spcBef>
                <a:spcPts val="2000"/>
              </a:spcBef>
              <a:defRPr b="0" sz="2000"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t>Show lights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50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55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5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3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54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58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56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57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59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60" name="SETU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SETUP</a:t>
            </a:r>
          </a:p>
        </p:txBody>
      </p:sp>
      <p:pic>
        <p:nvPicPr>
          <p:cNvPr id="261" name="Screenshot 2018-11-06 at 12.57.26.png" descr="Screenshot 2018-11-06 at 12.57.2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3074" y="6787167"/>
            <a:ext cx="11884052" cy="1785274"/>
          </a:xfrm>
          <a:prstGeom prst="rect">
            <a:avLst/>
          </a:prstGeom>
          <a:ln w="12700">
            <a:miter lim="400000"/>
          </a:ln>
        </p:spPr>
      </p:pic>
      <p:sp>
        <p:nvSpPr>
          <p:cNvPr id="262" name="1. Under Variables select “Make a Variable” and give it a name, e.g. Halo…"/>
          <p:cNvSpPr txBox="1"/>
          <p:nvPr/>
        </p:nvSpPr>
        <p:spPr>
          <a:xfrm>
            <a:off x="649528" y="2595735"/>
            <a:ext cx="11705743" cy="511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1. Under Variables select “Make a Variable” and give it a name, e.g. Halo</a:t>
            </a:r>
          </a:p>
          <a:p>
            <a:pPr lvl="5" indent="0"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2. Under NeoPixel drag out “Set strip to Neopixel at pin P0 with 24 leds as RGB (GRB format)” and add it under “on start”</a:t>
            </a:r>
          </a:p>
          <a:p>
            <a:pPr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a.   Change ‘strip’ to Halo</a:t>
            </a:r>
          </a:p>
          <a:p>
            <a:pPr lvl="5" indent="0"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b.   Notice how it’s connected to P0 – this is correct</a:t>
            </a:r>
          </a:p>
          <a:p>
            <a:pPr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c.   Notice how it’s 24 LEDS – this is correct. If we had more LEDs we’d change this number.</a:t>
            </a:r>
          </a:p>
          <a:p>
            <a:pPr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d.   Our lights are also in the RGB (GRB format).</a:t>
            </a:r>
          </a:p>
          <a:p>
            <a:pPr algn="l" defTabSz="457200">
              <a:spcBef>
                <a:spcPts val="800"/>
              </a:spcBef>
              <a:defRPr b="0" sz="2000">
                <a:latin typeface="DIN 2014"/>
                <a:ea typeface="DIN 2014"/>
                <a:cs typeface="DIN 2014"/>
                <a:sym typeface="DIN 2014"/>
              </a:defRPr>
            </a:pPr>
          </a:p>
          <a:p>
            <a:pPr algn="l" defTabSz="457200">
              <a:spcBef>
                <a:spcPts val="800"/>
              </a:spcBef>
              <a:defRPr b="0" sz="2000">
                <a:latin typeface="DIN 2014"/>
                <a:ea typeface="DIN 2014"/>
                <a:cs typeface="DIN 2014"/>
                <a:sym typeface="DIN 2014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