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sz="quarter" idx="1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i="1" sz="2400">
                <a:latin typeface="+mn-lt"/>
                <a:ea typeface="+mn-ea"/>
                <a:cs typeface="+mn-cs"/>
                <a:sym typeface="Helvetica Neue"/>
              </a:defRPr>
            </a:lvl1pPr>
            <a:lvl2pPr marL="7778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2pPr>
            <a:lvl3pPr marL="12223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3pPr>
            <a:lvl4pPr marL="16668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4pPr>
            <a:lvl5pPr marL="21113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“Type a quote here.”"/>
          <p:cNvSpPr txBox="1"/>
          <p:nvPr>
            <p:ph type="body" sz="quarter" idx="13"/>
          </p:nvPr>
        </p:nvSpPr>
        <p:spPr>
          <a:xfrm>
            <a:off x="1270000" y="4267112"/>
            <a:ext cx="10464800" cy="609777"/>
          </a:xfrm>
          <a:prstGeom prst="rect">
            <a:avLst/>
          </a:prstGeom>
        </p:spPr>
        <p:txBody>
          <a:bodyPr/>
          <a:lstStyle/>
          <a:p>
            <a:pPr marL="0" indent="0" algn="ctr" defTabSz="572516">
              <a:lnSpc>
                <a:spcPct val="100000"/>
              </a:lnSpc>
              <a:spcBef>
                <a:spcPts val="0"/>
              </a:spcBef>
              <a:buSzTx/>
              <a:buNone/>
              <a:defRPr sz="3332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11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16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1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15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19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17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18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20" name="Title Text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 anchor="t"/>
          <a:lstStyle>
            <a:lvl1pPr algn="l">
              <a:defRPr b="1" cap="all" sz="4400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1" name="Body Level On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2" name="Slide Number"/>
          <p:cNvSpPr txBox="1"/>
          <p:nvPr>
            <p:ph type="sldNum" sz="quarter" idx="2"/>
          </p:nvPr>
        </p:nvSpPr>
        <p:spPr>
          <a:xfrm>
            <a:off x="12148735" y="9045702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1pPr>
            <a:lvl2pPr marL="6858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2pPr>
            <a:lvl3pPr marL="10287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3pPr>
            <a:lvl4pPr marL="13716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4pPr>
            <a:lvl5pPr marL="17145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3472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1pPr>
      <a:lvl2pPr marL="7917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2pPr>
      <a:lvl3pPr marL="1236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3pPr>
      <a:lvl4pPr marL="1680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4pPr>
      <a:lvl5pPr marL="2125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5pPr>
      <a:lvl6pPr marL="2569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6pPr>
      <a:lvl7pPr marL="3014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7pPr>
      <a:lvl8pPr marL="3458764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8pPr>
      <a:lvl9pPr marL="39032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.png"/><Relationship Id="rId5" Type="http://schemas.openxmlformats.org/officeDocument/2006/relationships/image" Target="../media/image2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3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32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37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3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5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36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40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38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39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41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42" name="CODING A GAME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>
            <a:lvl1pPr defTabSz="914400">
              <a:defRPr cap="none">
                <a:solidFill>
                  <a:srgbClr val="2F3234"/>
                </a:solidFill>
                <a:latin typeface="DIN 2014 Bold"/>
                <a:ea typeface="DIN 2014 Bold"/>
                <a:cs typeface="DIN 2014 Bold"/>
                <a:sym typeface="DIN 2014 Bold"/>
              </a:defRPr>
            </a:lvl1pPr>
          </a:lstStyle>
          <a:p>
            <a:pPr/>
            <a:r>
              <a:t>CODING A GAME</a:t>
            </a:r>
          </a:p>
        </p:txBody>
      </p:sp>
      <p:pic>
        <p:nvPicPr>
          <p:cNvPr id="143" name="page1image38879856.png" descr="page1image38879856.png"/>
          <p:cNvPicPr>
            <a:picLocks noChangeAspect="1"/>
          </p:cNvPicPr>
          <p:nvPr/>
        </p:nvPicPr>
        <p:blipFill>
          <a:blip r:embed="rId4">
            <a:extLst/>
          </a:blip>
          <a:srcRect l="11842" t="0" r="0" b="0"/>
          <a:stretch>
            <a:fillRect/>
          </a:stretch>
        </p:blipFill>
        <p:spPr>
          <a:xfrm>
            <a:off x="5139123" y="2362769"/>
            <a:ext cx="7728079" cy="61727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Picture 12" descr="Picture 1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88764" y="7785461"/>
            <a:ext cx="3418946" cy="722197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WITH THE ZIP HALO"/>
          <p:cNvSpPr txBox="1"/>
          <p:nvPr>
            <p:ph type="body" sz="quarter" idx="1"/>
          </p:nvPr>
        </p:nvSpPr>
        <p:spPr>
          <a:xfrm>
            <a:off x="584200" y="2352824"/>
            <a:ext cx="6400800" cy="622698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 b="1" sz="3200">
                <a:solidFill>
                  <a:srgbClr val="00A454"/>
                </a:solidFill>
              </a:defRPr>
            </a:lvl1pPr>
          </a:lstStyle>
          <a:p>
            <a:pPr/>
            <a:r>
              <a:t>WITH THE ZIP HALO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Kitronik-grey-with-green-dots-1000px.jpg" descr="Kitronik-grey-with-green-dots-1000p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42530" y="3971151"/>
            <a:ext cx="4519740" cy="1811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48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53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4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2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56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54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5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57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58" name="THE GAME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THE GAME</a:t>
            </a:r>
          </a:p>
        </p:txBody>
      </p:sp>
      <p:sp>
        <p:nvSpPr>
          <p:cNvPr id="159" name="2 Player Game…"/>
          <p:cNvSpPr txBox="1"/>
          <p:nvPr/>
        </p:nvSpPr>
        <p:spPr>
          <a:xfrm>
            <a:off x="649528" y="2595734"/>
            <a:ext cx="11705743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2 Player Game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Randomly chooses a player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Randomly chooses a Maths questions, e.g. </a:t>
            </a:r>
          </a:p>
          <a:p>
            <a:pPr algn="l">
              <a:spcBef>
                <a:spcPts val="800"/>
              </a:spcBef>
              <a:defRPr sz="2500">
                <a:solidFill>
                  <a:srgbClr val="EE230C"/>
                </a:solidFill>
                <a:latin typeface="DIN 2014"/>
                <a:ea typeface="DIN 2014"/>
                <a:cs typeface="DIN 2014"/>
                <a:sym typeface="DIN 2014"/>
              </a:defRPr>
            </a:pPr>
            <a:r>
              <a:t>Random number 1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chemeClr val="accent1"/>
                </a:solidFill>
              </a:rPr>
              <a:t>random operator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1EB001"/>
                </a:solidFill>
              </a:rPr>
              <a:t>random number 2</a:t>
            </a:r>
            <a:endParaRPr>
              <a:solidFill>
                <a:srgbClr val="1EB001"/>
              </a:solidFill>
            </a:endParaRP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Could be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	</a:t>
            </a:r>
            <a:r>
              <a:rPr>
                <a:solidFill>
                  <a:srgbClr val="EE230C"/>
                </a:solidFill>
              </a:rPr>
              <a:t>2</a:t>
            </a:r>
            <a:r>
              <a:t> 			</a:t>
            </a:r>
            <a:r>
              <a:rPr>
                <a:solidFill>
                  <a:schemeClr val="accent1"/>
                </a:solidFill>
              </a:rPr>
              <a:t>+</a:t>
            </a:r>
            <a:r>
              <a:t> 			</a:t>
            </a:r>
            <a:r>
              <a:rPr>
                <a:solidFill>
                  <a:srgbClr val="1EB001"/>
                </a:solidFill>
              </a:rPr>
              <a:t>1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You answer the question using A&amp;B buttons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You gain/lose points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First to 5 wins!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62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67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6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5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66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70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68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69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71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72" name="CHALLENGE 1 ALGORITHM (1)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CHALLENGE 1 ALGORITHM (1)</a:t>
            </a:r>
          </a:p>
        </p:txBody>
      </p:sp>
      <p:sp>
        <p:nvSpPr>
          <p:cNvPr id="173" name="ON START…"/>
          <p:cNvSpPr txBox="1"/>
          <p:nvPr/>
        </p:nvSpPr>
        <p:spPr>
          <a:xfrm>
            <a:off x="649528" y="2595734"/>
            <a:ext cx="11705743" cy="58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ON START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Set rand = a random number between 0 and 3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IF rand = 0 THEN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FOR index 0 to 5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	Set Halo index to blue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ELSE IF rand = 1 THEN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FOR index 0 to 5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	Set Halo index+6 to blue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ELSE IF rand = 2 THEN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FOR index 0 to 5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	Set Halo index+12 to blue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ELSE IF rand = 3 THEN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FOR index 0 to 5</a:t>
            </a:r>
          </a:p>
          <a:p>
            <a:pPr algn="l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  <a:r>
              <a:t>			Set Halo index+18 to blue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76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81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7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9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0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84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82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3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85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86" name="CHALLENGE 1 ALGORITHM (2)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CHALLENGE 1 ALGORITHM (2)</a:t>
            </a:r>
          </a:p>
        </p:txBody>
      </p:sp>
      <p:sp>
        <p:nvSpPr>
          <p:cNvPr id="187" name="On Button A Press…"/>
          <p:cNvSpPr txBox="1"/>
          <p:nvPr/>
        </p:nvSpPr>
        <p:spPr>
          <a:xfrm>
            <a:off x="649528" y="2595735"/>
            <a:ext cx="11705743" cy="4326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On Button A Press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Set rand = a random number between 0 and 3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IF rand =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 to blue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ELSE IF rand = 1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index+6 to blue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ELSE IF rand = 2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index+12 to blue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ELSE IF rand = 3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index+18 to blue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90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9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9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94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9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9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9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99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00" name="FUNCTIONS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FUNCTIONS</a:t>
            </a:r>
          </a:p>
        </p:txBody>
      </p:sp>
      <p:sp>
        <p:nvSpPr>
          <p:cNvPr id="201" name="Rounded Rectangle"/>
          <p:cNvSpPr/>
          <p:nvPr/>
        </p:nvSpPr>
        <p:spPr>
          <a:xfrm>
            <a:off x="728453" y="3485157"/>
            <a:ext cx="2664300" cy="1440162"/>
          </a:xfrm>
          <a:prstGeom prst="roundRect">
            <a:avLst>
              <a:gd name="adj" fmla="val 9378"/>
            </a:avLst>
          </a:prstGeom>
          <a:solidFill>
            <a:srgbClr val="00A65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def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02" name="Function A…"/>
          <p:cNvSpPr txBox="1"/>
          <p:nvPr/>
        </p:nvSpPr>
        <p:spPr>
          <a:xfrm>
            <a:off x="798757" y="3766958"/>
            <a:ext cx="2523691" cy="8765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/>
          <a:p>
            <a:pPr defTabSz="914400">
              <a:defRPr b="1" sz="28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Function A</a:t>
            </a:r>
          </a:p>
          <a:p>
            <a:pPr defTabSz="914400">
              <a:def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Print (“Hello”)</a:t>
            </a:r>
          </a:p>
        </p:txBody>
      </p:sp>
      <p:sp>
        <p:nvSpPr>
          <p:cNvPr id="203" name="Rounded Rectangle"/>
          <p:cNvSpPr/>
          <p:nvPr/>
        </p:nvSpPr>
        <p:spPr>
          <a:xfrm>
            <a:off x="728453" y="5110112"/>
            <a:ext cx="2664300" cy="1440162"/>
          </a:xfrm>
          <a:prstGeom prst="roundRect">
            <a:avLst>
              <a:gd name="adj" fmla="val 10866"/>
            </a:avLst>
          </a:prstGeom>
          <a:solidFill>
            <a:srgbClr val="0076B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def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04" name="Function B…"/>
          <p:cNvSpPr txBox="1"/>
          <p:nvPr/>
        </p:nvSpPr>
        <p:spPr>
          <a:xfrm>
            <a:off x="798758" y="5391913"/>
            <a:ext cx="2523690" cy="8765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/>
          <a:p>
            <a:pPr defTabSz="914400">
              <a:defRPr b="1" sz="28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Function B</a:t>
            </a:r>
          </a:p>
          <a:p>
            <a:pPr defTabSz="914400">
              <a:def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Print (“World”)</a:t>
            </a:r>
          </a:p>
        </p:txBody>
      </p:sp>
      <p:sp>
        <p:nvSpPr>
          <p:cNvPr id="205" name="Right Arrow 6"/>
          <p:cNvSpPr/>
          <p:nvPr/>
        </p:nvSpPr>
        <p:spPr>
          <a:xfrm>
            <a:off x="7623319" y="4802609"/>
            <a:ext cx="989042" cy="468495"/>
          </a:xfrm>
          <a:prstGeom prst="rightArrow">
            <a:avLst>
              <a:gd name="adj1" fmla="val 53439"/>
              <a:gd name="adj2" fmla="val 91704"/>
            </a:avLst>
          </a:prstGeom>
          <a:solidFill>
            <a:srgbClr val="2F333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914400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06" name="Call function A…"/>
          <p:cNvSpPr txBox="1"/>
          <p:nvPr/>
        </p:nvSpPr>
        <p:spPr>
          <a:xfrm>
            <a:off x="4739552" y="3653825"/>
            <a:ext cx="2770103" cy="270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latin typeface="Calibri"/>
                <a:ea typeface="Calibri"/>
                <a:cs typeface="Calibri"/>
                <a:sym typeface="Calibri"/>
              </a:defRPr>
            </a:pPr>
            <a:r>
              <a:t>Call </a:t>
            </a:r>
            <a:r>
              <a:rPr>
                <a:solidFill>
                  <a:srgbClr val="00A655"/>
                </a:solidFill>
              </a:rPr>
              <a:t>function A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latin typeface="Calibri"/>
                <a:ea typeface="Calibri"/>
                <a:cs typeface="Calibri"/>
                <a:sym typeface="Calibri"/>
              </a:defRPr>
            </a:pPr>
            <a:r>
              <a:t>Call </a:t>
            </a:r>
            <a:r>
              <a:rPr>
                <a:solidFill>
                  <a:srgbClr val="0076BA"/>
                </a:solidFill>
              </a:rPr>
              <a:t>function B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latin typeface="Calibri"/>
                <a:ea typeface="Calibri"/>
                <a:cs typeface="Calibri"/>
                <a:sym typeface="Calibri"/>
              </a:defRPr>
            </a:pPr>
            <a:r>
              <a:t>Call </a:t>
            </a:r>
            <a:r>
              <a:rPr>
                <a:solidFill>
                  <a:srgbClr val="00A655"/>
                </a:solidFill>
              </a:rPr>
              <a:t>function A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latin typeface="Calibri"/>
                <a:ea typeface="Calibri"/>
                <a:cs typeface="Calibri"/>
                <a:sym typeface="Calibri"/>
              </a:defRPr>
            </a:pPr>
            <a:r>
              <a:t>Call </a:t>
            </a:r>
            <a:r>
              <a:rPr>
                <a:solidFill>
                  <a:srgbClr val="00A655"/>
                </a:solidFill>
              </a:rPr>
              <a:t>function A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latin typeface="Calibri"/>
                <a:ea typeface="Calibri"/>
                <a:cs typeface="Calibri"/>
                <a:sym typeface="Calibri"/>
              </a:defRPr>
            </a:pPr>
            <a:r>
              <a:t>Call </a:t>
            </a:r>
            <a:r>
              <a:rPr>
                <a:solidFill>
                  <a:srgbClr val="00A655"/>
                </a:solidFill>
              </a:rPr>
              <a:t>function A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latin typeface="Calibri"/>
                <a:ea typeface="Calibri"/>
                <a:cs typeface="Calibri"/>
                <a:sym typeface="Calibri"/>
              </a:defRPr>
            </a:pPr>
            <a:r>
              <a:t>Call </a:t>
            </a:r>
            <a:r>
              <a:rPr>
                <a:solidFill>
                  <a:srgbClr val="0076BA"/>
                </a:solidFill>
              </a:rPr>
              <a:t>function B</a:t>
            </a:r>
          </a:p>
        </p:txBody>
      </p:sp>
      <p:sp>
        <p:nvSpPr>
          <p:cNvPr id="207" name="Hello…"/>
          <p:cNvSpPr txBox="1"/>
          <p:nvPr/>
        </p:nvSpPr>
        <p:spPr>
          <a:xfrm>
            <a:off x="9158489" y="3653825"/>
            <a:ext cx="1301705" cy="270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solidFill>
                  <a:srgbClr val="00A655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Hello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solidFill>
                  <a:srgbClr val="0076BA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World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solidFill>
                  <a:srgbClr val="00A655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Hello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solidFill>
                  <a:srgbClr val="00A655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Hello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solidFill>
                  <a:srgbClr val="00A655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Hello</a:t>
            </a:r>
          </a:p>
          <a:p>
            <a:pPr algn="l" defTabSz="914400">
              <a:lnSpc>
                <a:spcPct val="80000"/>
              </a:lnSpc>
              <a:spcBef>
                <a:spcPts val="600"/>
              </a:spcBef>
              <a:defRPr sz="2900">
                <a:solidFill>
                  <a:srgbClr val="0076BA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World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10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1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1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14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1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1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1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19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20" name="CHALLENGE 1 ALGORITHM (3)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CHALLENGE 1 ALGORITHM (3)</a:t>
            </a:r>
          </a:p>
        </p:txBody>
      </p:sp>
      <p:sp>
        <p:nvSpPr>
          <p:cNvPr id="221" name="On Start…"/>
          <p:cNvSpPr txBox="1"/>
          <p:nvPr/>
        </p:nvSpPr>
        <p:spPr>
          <a:xfrm>
            <a:off x="649528" y="2595734"/>
            <a:ext cx="11705743" cy="5549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On Start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CALL Function SetRandomSection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On Button A Press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CALL Function SetRandomSection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Function SetRandomSection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Set rand = a random number between 0 and 3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IF rand = 0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 to blue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ELSE IF rand = 1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index+6 to blue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ELSE IF rand = 2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index+12 to blue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ELSE IF rand = 3 THEN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FOR index 0 to 5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t>			Set Halo index+18 to blue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24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29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2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7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28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32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30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31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33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34" name="CHALLENGE 1 CODE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CHALLENGE 1 CODE</a:t>
            </a:r>
          </a:p>
        </p:txBody>
      </p:sp>
      <p:pic>
        <p:nvPicPr>
          <p:cNvPr id="235" name="Screenshot 2019-02-20 at 09.19.15.png" descr="Screenshot 2019-02-20 at 09.19.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53825" y="2674510"/>
            <a:ext cx="8979432" cy="54338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38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43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3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1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42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46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44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45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47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48" name="CHALLENGE 1 CODE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CHALLENGE 1 CODE</a:t>
            </a:r>
          </a:p>
        </p:txBody>
      </p:sp>
      <p:pic>
        <p:nvPicPr>
          <p:cNvPr id="249" name="Screenshot 2019-02-20 at 09.20.00.png" descr="Screenshot 2019-02-20 at 09.20.0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84789" y="2519302"/>
            <a:ext cx="5028347" cy="62930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52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57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5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5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56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60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58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59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61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62" name="Challenge 2 / Homework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Challenge 2 / Homework</a:t>
            </a:r>
          </a:p>
        </p:txBody>
      </p:sp>
      <p:sp>
        <p:nvSpPr>
          <p:cNvPr id="263" name="START:…"/>
          <p:cNvSpPr txBox="1"/>
          <p:nvPr/>
        </p:nvSpPr>
        <p:spPr>
          <a:xfrm>
            <a:off x="649528" y="2595734"/>
            <a:ext cx="11705743" cy="4914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START: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Setup the Halo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Setup the players’ scores </a:t>
            </a:r>
            <a:r>
              <a:rPr u="sng"/>
              <a:t>Player1Score  Player2Score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Choose a random player </a:t>
            </a:r>
            <a:r>
              <a:rPr u="sng"/>
              <a:t>CurrentPlayer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Start playing the game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a.	Get a random number </a:t>
            </a:r>
            <a:r>
              <a:rPr u="sng"/>
              <a:t>number1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b.	Get a random operator </a:t>
            </a:r>
            <a:r>
              <a:rPr u="sng"/>
              <a:t>operator</a:t>
            </a:r>
            <a:r>
              <a:t> 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c.	Get a random number </a:t>
            </a:r>
            <a:r>
              <a:rPr u="sng"/>
              <a:t>number2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d.	Display the question to the player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e.	Get the answer from the player </a:t>
            </a:r>
            <a:r>
              <a:rPr u="sng"/>
              <a:t>playerAnswer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f.	Work out the actual answer and check if the player’s answer is correct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g.	Increase/Decrease the players score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h.	If players score = 5, end game </a:t>
            </a:r>
            <a:r>
              <a:rPr u="sng"/>
              <a:t>EndGame</a:t>
            </a:r>
            <a:r>
              <a:t> </a:t>
            </a:r>
          </a:p>
          <a:p>
            <a:pPr algn="l" defTabSz="914400">
              <a:lnSpc>
                <a:spcPct val="80000"/>
              </a:lnSpc>
              <a:spcBef>
                <a:spcPts val="400"/>
              </a:spcBef>
              <a:defRPr sz="2200">
                <a:latin typeface="Calibri"/>
                <a:ea typeface="Calibri"/>
                <a:cs typeface="Calibri"/>
                <a:sym typeface="Calibri"/>
              </a:defRPr>
            </a:pPr>
            <a:r>
              <a:t>i.	Else go back to step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