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  <Override PartName="/ppt/media/image3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1E1"/>
          </a:solidFill>
        </a:fill>
      </a:tcStyle>
    </a:wholeTbl>
    <a:band2H>
      <a:tcTxStyle b="def" i="def"/>
      <a:tcStyle>
        <a:tcBdr/>
        <a:fill>
          <a:solidFill>
            <a:srgbClr val="FCE9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8" name="Shape 148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Body Level One…"/>
          <p:cNvSpPr txBox="1"/>
          <p:nvPr>
            <p:ph type="body" sz="quarter" idx="1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i="1" sz="2400">
                <a:latin typeface="+mn-lt"/>
                <a:ea typeface="+mn-ea"/>
                <a:cs typeface="+mn-cs"/>
                <a:sym typeface="Helvetica Neue"/>
              </a:defRPr>
            </a:lvl1pPr>
            <a:lvl2pPr marL="777873" indent="-333373" algn="ctr">
              <a:lnSpc>
                <a:spcPct val="100000"/>
              </a:lnSpc>
              <a:spcBef>
                <a:spcPts val="0"/>
              </a:spcBef>
              <a:defRPr i="1" sz="2400">
                <a:latin typeface="+mn-lt"/>
                <a:ea typeface="+mn-ea"/>
                <a:cs typeface="+mn-cs"/>
                <a:sym typeface="Helvetica Neue"/>
              </a:defRPr>
            </a:lvl2pPr>
            <a:lvl3pPr marL="1222374" indent="-333374" algn="ctr">
              <a:lnSpc>
                <a:spcPct val="100000"/>
              </a:lnSpc>
              <a:spcBef>
                <a:spcPts val="0"/>
              </a:spcBef>
              <a:defRPr i="1" sz="2400">
                <a:latin typeface="+mn-lt"/>
                <a:ea typeface="+mn-ea"/>
                <a:cs typeface="+mn-cs"/>
                <a:sym typeface="Helvetica Neue"/>
              </a:defRPr>
            </a:lvl3pPr>
            <a:lvl4pPr marL="1666874" indent="-333374" algn="ctr">
              <a:lnSpc>
                <a:spcPct val="100000"/>
              </a:lnSpc>
              <a:spcBef>
                <a:spcPts val="0"/>
              </a:spcBef>
              <a:defRPr i="1" sz="2400">
                <a:latin typeface="+mn-lt"/>
                <a:ea typeface="+mn-ea"/>
                <a:cs typeface="+mn-cs"/>
                <a:sym typeface="Helvetica Neue"/>
              </a:defRPr>
            </a:lvl4pPr>
            <a:lvl5pPr marL="2111374" indent="-333374" algn="ctr">
              <a:lnSpc>
                <a:spcPct val="100000"/>
              </a:lnSpc>
              <a:spcBef>
                <a:spcPts val="0"/>
              </a:spcBef>
              <a:defRPr i="1" sz="24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“Type a quote here.”"/>
          <p:cNvSpPr txBox="1"/>
          <p:nvPr>
            <p:ph type="body" sz="quarter" idx="13"/>
          </p:nvPr>
        </p:nvSpPr>
        <p:spPr>
          <a:xfrm>
            <a:off x="1270000" y="4267112"/>
            <a:ext cx="10464800" cy="609779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age:"/>
          <p:cNvSpPr txBox="1"/>
          <p:nvPr/>
        </p:nvSpPr>
        <p:spPr>
          <a:xfrm>
            <a:off x="11583651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1">
              <a:defRPr b="1" sz="1600">
                <a:solidFill>
                  <a:srgbClr val="2F333A"/>
                </a:solidFill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111" name="Kitronik | LESSON PLANS"/>
          <p:cNvSpPr txBox="1"/>
          <p:nvPr/>
        </p:nvSpPr>
        <p:spPr>
          <a:xfrm>
            <a:off x="501218" y="9055099"/>
            <a:ext cx="2280997" cy="336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1">
              <a:defRPr b="1" sz="1600">
                <a:solidFill>
                  <a:srgbClr val="2F333A"/>
                </a:solidFill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16" name="Group"/>
          <p:cNvGrpSpPr/>
          <p:nvPr/>
        </p:nvGrpSpPr>
        <p:grpSpPr>
          <a:xfrm>
            <a:off x="560369" y="320056"/>
            <a:ext cx="11884063" cy="1145410"/>
            <a:chOff x="-1" y="0"/>
            <a:chExt cx="11884061" cy="1145408"/>
          </a:xfrm>
        </p:grpSpPr>
        <p:pic>
          <p:nvPicPr>
            <p:cNvPr id="112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2" y="-1"/>
              <a:ext cx="2081744" cy="8342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3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6" y="69886"/>
              <a:ext cx="9611505" cy="6997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4" name="Line"/>
            <p:cNvSpPr/>
            <p:nvPr/>
          </p:nvSpPr>
          <p:spPr>
            <a:xfrm flipV="1">
              <a:off x="1586" y="1107205"/>
              <a:ext cx="11882475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15" name="Line"/>
            <p:cNvSpPr/>
            <p:nvPr/>
          </p:nvSpPr>
          <p:spPr>
            <a:xfrm flipV="1">
              <a:off x="444" y="1145405"/>
              <a:ext cx="6060042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119" name="Group"/>
          <p:cNvGrpSpPr/>
          <p:nvPr/>
        </p:nvGrpSpPr>
        <p:grpSpPr>
          <a:xfrm>
            <a:off x="573294" y="8844107"/>
            <a:ext cx="11883614" cy="38208"/>
            <a:chOff x="-1" y="-1"/>
            <a:chExt cx="11883612" cy="38206"/>
          </a:xfrm>
        </p:grpSpPr>
        <p:sp>
          <p:nvSpPr>
            <p:cNvPr id="117" name="Line"/>
            <p:cNvSpPr/>
            <p:nvPr/>
          </p:nvSpPr>
          <p:spPr>
            <a:xfrm flipV="1">
              <a:off x="1140" y="-2"/>
              <a:ext cx="11882472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18" name="Line"/>
            <p:cNvSpPr/>
            <p:nvPr/>
          </p:nvSpPr>
          <p:spPr>
            <a:xfrm flipV="1">
              <a:off x="-2" y="38202"/>
              <a:ext cx="6060039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120" name="Title Text"/>
          <p:cNvSpPr txBox="1"/>
          <p:nvPr>
            <p:ph type="title"/>
          </p:nvPr>
        </p:nvSpPr>
        <p:spPr>
          <a:xfrm>
            <a:off x="558800" y="1650255"/>
            <a:ext cx="11099800" cy="837311"/>
          </a:xfrm>
          <a:prstGeom prst="rect">
            <a:avLst/>
          </a:prstGeom>
        </p:spPr>
        <p:txBody>
          <a:bodyPr anchor="t"/>
          <a:lstStyle>
            <a:lvl1pPr algn="l">
              <a:defRPr b="1" cap="all" sz="4400">
                <a:solidFill>
                  <a:srgbClr val="2F333A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21" name="Body Level One…"/>
          <p:cNvSpPr txBox="1"/>
          <p:nvPr>
            <p:ph type="body" idx="1"/>
          </p:nvPr>
        </p:nvSpPr>
        <p:spPr>
          <a:xfrm>
            <a:off x="952500" y="2590800"/>
            <a:ext cx="11099800" cy="5914777"/>
          </a:xfrm>
          <a:prstGeom prst="rect">
            <a:avLst/>
          </a:prstGeom>
        </p:spPr>
        <p:txBody>
          <a:bodyPr anchor="t"/>
          <a:lstStyle>
            <a:lvl1pPr marL="444500" indent="-444500"/>
            <a:lvl2pPr marL="889000" indent="-444500"/>
            <a:lvl3pPr marL="1333500" indent="-444500"/>
            <a:lvl4pPr marL="1778000" indent="-444500"/>
            <a:lvl5pPr marL="2222500" indent="-444500"/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2" name="Slide Number"/>
          <p:cNvSpPr txBox="1"/>
          <p:nvPr>
            <p:ph type="sldNum" sz="quarter" idx="2"/>
          </p:nvPr>
        </p:nvSpPr>
        <p:spPr>
          <a:xfrm>
            <a:off x="12148735" y="9045702"/>
            <a:ext cx="333757" cy="355601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age:"/>
          <p:cNvSpPr txBox="1"/>
          <p:nvPr/>
        </p:nvSpPr>
        <p:spPr>
          <a:xfrm>
            <a:off x="11583654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130" name="Kitronik | LESSON PLANS"/>
          <p:cNvSpPr txBox="1"/>
          <p:nvPr/>
        </p:nvSpPr>
        <p:spPr>
          <a:xfrm>
            <a:off x="501219" y="9055099"/>
            <a:ext cx="2280998" cy="336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35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131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2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3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34" name="Line"/>
            <p:cNvSpPr/>
            <p:nvPr/>
          </p:nvSpPr>
          <p:spPr>
            <a:xfrm flipV="1">
              <a:off x="445" y="1145403"/>
              <a:ext cx="6060038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138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136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37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139" name="Title Text"/>
          <p:cNvSpPr txBox="1"/>
          <p:nvPr>
            <p:ph type="title"/>
          </p:nvPr>
        </p:nvSpPr>
        <p:spPr>
          <a:xfrm>
            <a:off x="558800" y="1650255"/>
            <a:ext cx="11099800" cy="837309"/>
          </a:xfrm>
          <a:prstGeom prst="rect">
            <a:avLst/>
          </a:prstGeom>
        </p:spPr>
        <p:txBody>
          <a:bodyPr anchor="t"/>
          <a:lstStyle>
            <a:lvl1pPr algn="l">
              <a:defRPr b="1" cap="all" sz="4400">
                <a:solidFill>
                  <a:srgbClr val="2F333A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40" name="Body Level One…"/>
          <p:cNvSpPr txBox="1"/>
          <p:nvPr>
            <p:ph type="body" idx="1"/>
          </p:nvPr>
        </p:nvSpPr>
        <p:spPr>
          <a:xfrm>
            <a:off x="952500" y="2590800"/>
            <a:ext cx="11099800" cy="5914777"/>
          </a:xfrm>
          <a:prstGeom prst="rect">
            <a:avLst/>
          </a:prstGeom>
        </p:spPr>
        <p:txBody>
          <a:bodyPr anchor="t"/>
          <a:lstStyle>
            <a:lvl1pPr marL="444500" indent="-444500"/>
            <a:lvl2pPr marL="889000" indent="-444500"/>
            <a:lvl3pPr marL="1333500" indent="-444500"/>
            <a:lvl4pPr marL="1778000" indent="-444500"/>
            <a:lvl5pPr marL="2222500" indent="-444500"/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1" name="Slide Number"/>
          <p:cNvSpPr txBox="1"/>
          <p:nvPr>
            <p:ph type="sldNum" sz="quarter" idx="2"/>
          </p:nvPr>
        </p:nvSpPr>
        <p:spPr>
          <a:xfrm>
            <a:off x="12148735" y="9045702"/>
            <a:ext cx="333757" cy="355601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3200"/>
              </a:spcBef>
              <a:defRPr sz="2800">
                <a:latin typeface="+mn-lt"/>
                <a:ea typeface="+mn-ea"/>
                <a:cs typeface="+mn-cs"/>
                <a:sym typeface="Helvetica Neue"/>
              </a:defRPr>
            </a:lvl1pPr>
            <a:lvl2pPr marL="685800" indent="-342900">
              <a:lnSpc>
                <a:spcPct val="100000"/>
              </a:lnSpc>
              <a:spcBef>
                <a:spcPts val="3200"/>
              </a:spcBef>
              <a:defRPr sz="2800">
                <a:latin typeface="+mn-lt"/>
                <a:ea typeface="+mn-ea"/>
                <a:cs typeface="+mn-cs"/>
                <a:sym typeface="Helvetica Neue"/>
              </a:defRPr>
            </a:lvl2pPr>
            <a:lvl3pPr marL="1028700" indent="-342900">
              <a:lnSpc>
                <a:spcPct val="100000"/>
              </a:lnSpc>
              <a:spcBef>
                <a:spcPts val="3200"/>
              </a:spcBef>
              <a:defRPr sz="2800">
                <a:latin typeface="+mn-lt"/>
                <a:ea typeface="+mn-ea"/>
                <a:cs typeface="+mn-cs"/>
                <a:sym typeface="Helvetica Neue"/>
              </a:defRPr>
            </a:lvl3pPr>
            <a:lvl4pPr marL="1371600" indent="-342900">
              <a:lnSpc>
                <a:spcPct val="100000"/>
              </a:lnSpc>
              <a:spcBef>
                <a:spcPts val="3200"/>
              </a:spcBef>
              <a:defRPr sz="2800">
                <a:latin typeface="+mn-lt"/>
                <a:ea typeface="+mn-ea"/>
                <a:cs typeface="+mn-cs"/>
                <a:sym typeface="Helvetica Neue"/>
              </a:defRPr>
            </a:lvl4pPr>
            <a:lvl5pPr marL="1714500" indent="-342900">
              <a:lnSpc>
                <a:spcPct val="100000"/>
              </a:lnSpc>
              <a:spcBef>
                <a:spcPts val="3200"/>
              </a:spcBef>
              <a:defRPr sz="28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347264" marR="0" indent="-347264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1pPr>
      <a:lvl2pPr marL="791763" marR="0" indent="-347263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2pPr>
      <a:lvl3pPr marL="1236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3pPr>
      <a:lvl4pPr marL="16807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4pPr>
      <a:lvl5pPr marL="2125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5pPr>
      <a:lvl6pPr marL="25697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6pPr>
      <a:lvl7pPr marL="3014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7pPr>
      <a:lvl8pPr marL="3458764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8pPr>
      <a:lvl9pPr marL="3903264" marR="0" indent="-347264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2.tif"/><Relationship Id="rId5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4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5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6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7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3" Type="http://schemas.openxmlformats.org/officeDocument/2006/relationships/image" Target="../media/image1.jpeg"/><Relationship Id="rId4" Type="http://schemas.openxmlformats.org/officeDocument/2006/relationships/image" Target="../media/image1.tif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3" Type="http://schemas.openxmlformats.org/officeDocument/2006/relationships/image" Target="../media/image1.jpeg"/><Relationship Id="rId4" Type="http://schemas.openxmlformats.org/officeDocument/2006/relationships/image" Target="../media/image1.tif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10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1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2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3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2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age:"/>
          <p:cNvSpPr txBox="1"/>
          <p:nvPr/>
        </p:nvSpPr>
        <p:spPr>
          <a:xfrm>
            <a:off x="11583651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1">
              <a:defRPr b="1" sz="1600">
                <a:solidFill>
                  <a:srgbClr val="2F333A"/>
                </a:solidFill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151" name="Kitronik | LESSON PLANS"/>
          <p:cNvSpPr txBox="1"/>
          <p:nvPr/>
        </p:nvSpPr>
        <p:spPr>
          <a:xfrm>
            <a:off x="501218" y="9055099"/>
            <a:ext cx="2280997" cy="336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1">
              <a:defRPr b="1" sz="1600">
                <a:solidFill>
                  <a:srgbClr val="2F333A"/>
                </a:solidFill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56" name="Group"/>
          <p:cNvGrpSpPr/>
          <p:nvPr/>
        </p:nvGrpSpPr>
        <p:grpSpPr>
          <a:xfrm>
            <a:off x="560369" y="320056"/>
            <a:ext cx="11884063" cy="1145410"/>
            <a:chOff x="-1" y="0"/>
            <a:chExt cx="11884061" cy="1145408"/>
          </a:xfrm>
        </p:grpSpPr>
        <p:pic>
          <p:nvPicPr>
            <p:cNvPr id="152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2" y="-1"/>
              <a:ext cx="2081744" cy="8342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3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6" y="69886"/>
              <a:ext cx="9611505" cy="6997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4" name="Line"/>
            <p:cNvSpPr/>
            <p:nvPr/>
          </p:nvSpPr>
          <p:spPr>
            <a:xfrm flipV="1">
              <a:off x="1586" y="1107205"/>
              <a:ext cx="11882475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55" name="Line"/>
            <p:cNvSpPr/>
            <p:nvPr/>
          </p:nvSpPr>
          <p:spPr>
            <a:xfrm flipV="1">
              <a:off x="444" y="1145405"/>
              <a:ext cx="6060042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159" name="Group"/>
          <p:cNvGrpSpPr/>
          <p:nvPr/>
        </p:nvGrpSpPr>
        <p:grpSpPr>
          <a:xfrm>
            <a:off x="573294" y="8844107"/>
            <a:ext cx="11883614" cy="38208"/>
            <a:chOff x="-1" y="-1"/>
            <a:chExt cx="11883612" cy="38206"/>
          </a:xfrm>
        </p:grpSpPr>
        <p:sp>
          <p:nvSpPr>
            <p:cNvPr id="157" name="Line"/>
            <p:cNvSpPr/>
            <p:nvPr/>
          </p:nvSpPr>
          <p:spPr>
            <a:xfrm flipV="1">
              <a:off x="1140" y="-2"/>
              <a:ext cx="11882472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58" name="Line"/>
            <p:cNvSpPr/>
            <p:nvPr/>
          </p:nvSpPr>
          <p:spPr>
            <a:xfrm flipV="1">
              <a:off x="-2" y="38202"/>
              <a:ext cx="6060039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160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61" name="CODING A SPIRIT LEVEL"/>
          <p:cNvSpPr txBox="1"/>
          <p:nvPr>
            <p:ph type="title"/>
          </p:nvPr>
        </p:nvSpPr>
        <p:spPr>
          <a:xfrm>
            <a:off x="558800" y="1650255"/>
            <a:ext cx="11099800" cy="837311"/>
          </a:xfrm>
          <a:prstGeom prst="rect">
            <a:avLst/>
          </a:prstGeom>
        </p:spPr>
        <p:txBody>
          <a:bodyPr/>
          <a:lstStyle>
            <a:lvl1pPr defTabSz="914400">
              <a:defRPr cap="none">
                <a:solidFill>
                  <a:srgbClr val="2F3234"/>
                </a:solidFill>
                <a:latin typeface="DIN 2014 Bold"/>
                <a:ea typeface="DIN 2014 Bold"/>
                <a:cs typeface="DIN 2014 Bold"/>
                <a:sym typeface="DIN 2014 Bold"/>
              </a:defRPr>
            </a:lvl1pPr>
          </a:lstStyle>
          <a:p>
            <a:pPr/>
            <a:r>
              <a:t>CODING A SPIRIT LEVEL</a:t>
            </a:r>
          </a:p>
        </p:txBody>
      </p:sp>
      <p:pic>
        <p:nvPicPr>
          <p:cNvPr id="162" name="Picture 12" descr="Picture 1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88764" y="7785461"/>
            <a:ext cx="3418946" cy="722199"/>
          </a:xfrm>
          <a:prstGeom prst="rect">
            <a:avLst/>
          </a:prstGeom>
          <a:ln w="12700">
            <a:miter lim="400000"/>
          </a:ln>
        </p:spPr>
      </p:pic>
      <p:sp>
        <p:nvSpPr>
          <p:cNvPr id="163" name="WITH THE ZIP HALO"/>
          <p:cNvSpPr txBox="1"/>
          <p:nvPr>
            <p:ph type="body" sz="quarter" idx="1"/>
          </p:nvPr>
        </p:nvSpPr>
        <p:spPr>
          <a:xfrm>
            <a:off x="584200" y="2352824"/>
            <a:ext cx="6400800" cy="622700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914400">
              <a:lnSpc>
                <a:spcPct val="100000"/>
              </a:lnSpc>
              <a:spcBef>
                <a:spcPts val="700"/>
              </a:spcBef>
              <a:buSzTx/>
              <a:buNone/>
              <a:defRPr b="1" sz="3200">
                <a:solidFill>
                  <a:srgbClr val="00A454"/>
                </a:solidFill>
              </a:defRPr>
            </a:lvl1pPr>
          </a:lstStyle>
          <a:p>
            <a:pPr/>
            <a:r>
              <a:t>WITH THE ZIP HALO</a:t>
            </a:r>
          </a:p>
        </p:txBody>
      </p:sp>
      <p:pic>
        <p:nvPicPr>
          <p:cNvPr id="164" name="page1image38879856.png" descr="page1image38879856.png"/>
          <p:cNvPicPr>
            <a:picLocks noChangeAspect="1"/>
          </p:cNvPicPr>
          <p:nvPr/>
        </p:nvPicPr>
        <p:blipFill>
          <a:blip r:embed="rId5">
            <a:extLst/>
          </a:blip>
          <a:srcRect l="11842" t="0" r="0" b="0"/>
          <a:stretch>
            <a:fillRect/>
          </a:stretch>
        </p:blipFill>
        <p:spPr>
          <a:xfrm>
            <a:off x="5139124" y="2362769"/>
            <a:ext cx="7728078" cy="617277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Page:"/>
          <p:cNvSpPr txBox="1"/>
          <p:nvPr/>
        </p:nvSpPr>
        <p:spPr>
          <a:xfrm>
            <a:off x="11583651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1">
              <a:defRPr b="1" sz="1600">
                <a:solidFill>
                  <a:srgbClr val="2F333A"/>
                </a:solidFill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285" name="Kitronik | LESSON PLANS"/>
          <p:cNvSpPr txBox="1"/>
          <p:nvPr/>
        </p:nvSpPr>
        <p:spPr>
          <a:xfrm>
            <a:off x="501218" y="9055099"/>
            <a:ext cx="2280997" cy="336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1">
              <a:defRPr b="1" sz="1600">
                <a:solidFill>
                  <a:srgbClr val="2F333A"/>
                </a:solidFill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90" name="Group"/>
          <p:cNvGrpSpPr/>
          <p:nvPr/>
        </p:nvGrpSpPr>
        <p:grpSpPr>
          <a:xfrm>
            <a:off x="560369" y="320056"/>
            <a:ext cx="11884063" cy="1145410"/>
            <a:chOff x="-1" y="0"/>
            <a:chExt cx="11884061" cy="1145408"/>
          </a:xfrm>
        </p:grpSpPr>
        <p:pic>
          <p:nvPicPr>
            <p:cNvPr id="286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2" y="-1"/>
              <a:ext cx="2081744" cy="8342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87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6" y="69886"/>
              <a:ext cx="9611505" cy="6997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88" name="Line"/>
            <p:cNvSpPr/>
            <p:nvPr/>
          </p:nvSpPr>
          <p:spPr>
            <a:xfrm flipV="1">
              <a:off x="1586" y="1107205"/>
              <a:ext cx="11882475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89" name="Line"/>
            <p:cNvSpPr/>
            <p:nvPr/>
          </p:nvSpPr>
          <p:spPr>
            <a:xfrm flipV="1">
              <a:off x="444" y="1145405"/>
              <a:ext cx="6060042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293" name="Group"/>
          <p:cNvGrpSpPr/>
          <p:nvPr/>
        </p:nvGrpSpPr>
        <p:grpSpPr>
          <a:xfrm>
            <a:off x="573294" y="8844107"/>
            <a:ext cx="11883614" cy="38208"/>
            <a:chOff x="-1" y="-1"/>
            <a:chExt cx="11883612" cy="38206"/>
          </a:xfrm>
        </p:grpSpPr>
        <p:sp>
          <p:nvSpPr>
            <p:cNvPr id="291" name="Line"/>
            <p:cNvSpPr/>
            <p:nvPr/>
          </p:nvSpPr>
          <p:spPr>
            <a:xfrm flipV="1">
              <a:off x="1140" y="-2"/>
              <a:ext cx="11882472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92" name="Line"/>
            <p:cNvSpPr/>
            <p:nvPr/>
          </p:nvSpPr>
          <p:spPr>
            <a:xfrm flipV="1">
              <a:off x="-2" y="38202"/>
              <a:ext cx="6060039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294" name="Slide Number"/>
          <p:cNvSpPr txBox="1"/>
          <p:nvPr>
            <p:ph type="sldNum" sz="quarter" idx="4294967295"/>
          </p:nvPr>
        </p:nvSpPr>
        <p:spPr>
          <a:xfrm>
            <a:off x="12148735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95" name="SAVE YOUR EYES!"/>
          <p:cNvSpPr txBox="1"/>
          <p:nvPr>
            <p:ph type="title"/>
          </p:nvPr>
        </p:nvSpPr>
        <p:spPr>
          <a:xfrm>
            <a:off x="558800" y="1650255"/>
            <a:ext cx="11099800" cy="837311"/>
          </a:xfrm>
          <a:prstGeom prst="rect">
            <a:avLst/>
          </a:prstGeom>
        </p:spPr>
        <p:txBody>
          <a:bodyPr/>
          <a:lstStyle/>
          <a:p>
            <a:pPr/>
            <a:r>
              <a:t>SAVE YOUR EYES!</a:t>
            </a:r>
          </a:p>
        </p:txBody>
      </p:sp>
      <p:sp>
        <p:nvSpPr>
          <p:cNvPr id="296" name="Neopixel &gt; More…"/>
          <p:cNvSpPr txBox="1"/>
          <p:nvPr>
            <p:ph type="body" idx="1"/>
          </p:nvPr>
        </p:nvSpPr>
        <p:spPr>
          <a:xfrm>
            <a:off x="952500" y="2590800"/>
            <a:ext cx="11099800" cy="5914777"/>
          </a:xfrm>
          <a:prstGeom prst="rect">
            <a:avLst/>
          </a:prstGeom>
        </p:spPr>
        <p:txBody>
          <a:bodyPr/>
          <a:lstStyle/>
          <a:p>
            <a:pPr marL="496093" indent="-496093">
              <a:buSzPct val="100000"/>
              <a:buAutoNum type="arabicPeriod" startAt="1"/>
            </a:pPr>
            <a:r>
              <a:t>Neopixel &gt; More</a:t>
            </a:r>
          </a:p>
          <a:p>
            <a:pPr marL="496093" indent="-496093">
              <a:buSzPct val="100000"/>
              <a:buAutoNum type="arabicPeriod" startAt="1"/>
            </a:pPr>
            <a:r>
              <a:t>Item set brightness 255</a:t>
            </a:r>
          </a:p>
          <a:p>
            <a:pPr marL="496093" indent="-496093">
              <a:buSzPct val="100000"/>
              <a:buAutoNum type="arabicPeriod" startAt="1"/>
            </a:pPr>
            <a:r>
              <a:t>Change item to Halo</a:t>
            </a:r>
          </a:p>
          <a:p>
            <a:pPr marL="496093" indent="-496093">
              <a:buSzPct val="100000"/>
              <a:buAutoNum type="arabicPeriod" startAt="1"/>
            </a:pPr>
            <a:r>
              <a:t>Change 255 to 10</a:t>
            </a:r>
          </a:p>
        </p:txBody>
      </p:sp>
      <p:pic>
        <p:nvPicPr>
          <p:cNvPr id="297" name="Screenshot 2018-11-06 at 15.25.10.png" descr="Screenshot 2018-11-06 at 15.25.10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347903" y="5367856"/>
            <a:ext cx="8457091" cy="17591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Page:"/>
          <p:cNvSpPr txBox="1"/>
          <p:nvPr/>
        </p:nvSpPr>
        <p:spPr>
          <a:xfrm>
            <a:off x="11583651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1">
              <a:defRPr b="1" sz="1600">
                <a:solidFill>
                  <a:srgbClr val="2F333A"/>
                </a:solidFill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300" name="Kitronik | LESSON PLANS"/>
          <p:cNvSpPr txBox="1"/>
          <p:nvPr/>
        </p:nvSpPr>
        <p:spPr>
          <a:xfrm>
            <a:off x="501218" y="9055099"/>
            <a:ext cx="2280997" cy="336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1">
              <a:defRPr b="1" sz="1600">
                <a:solidFill>
                  <a:srgbClr val="2F333A"/>
                </a:solidFill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05" name="Group"/>
          <p:cNvGrpSpPr/>
          <p:nvPr/>
        </p:nvGrpSpPr>
        <p:grpSpPr>
          <a:xfrm>
            <a:off x="560369" y="320056"/>
            <a:ext cx="11884063" cy="1145410"/>
            <a:chOff x="-1" y="0"/>
            <a:chExt cx="11884061" cy="1145408"/>
          </a:xfrm>
        </p:grpSpPr>
        <p:pic>
          <p:nvPicPr>
            <p:cNvPr id="301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2" y="-1"/>
              <a:ext cx="2081744" cy="8342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02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6" y="69886"/>
              <a:ext cx="9611505" cy="6997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03" name="Line"/>
            <p:cNvSpPr/>
            <p:nvPr/>
          </p:nvSpPr>
          <p:spPr>
            <a:xfrm flipV="1">
              <a:off x="1586" y="1107205"/>
              <a:ext cx="11882475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04" name="Line"/>
            <p:cNvSpPr/>
            <p:nvPr/>
          </p:nvSpPr>
          <p:spPr>
            <a:xfrm flipV="1">
              <a:off x="444" y="1145405"/>
              <a:ext cx="6060042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308" name="Group"/>
          <p:cNvGrpSpPr/>
          <p:nvPr/>
        </p:nvGrpSpPr>
        <p:grpSpPr>
          <a:xfrm>
            <a:off x="573294" y="8844107"/>
            <a:ext cx="11883614" cy="38208"/>
            <a:chOff x="-1" y="-1"/>
            <a:chExt cx="11883612" cy="38206"/>
          </a:xfrm>
        </p:grpSpPr>
        <p:sp>
          <p:nvSpPr>
            <p:cNvPr id="306" name="Line"/>
            <p:cNvSpPr/>
            <p:nvPr/>
          </p:nvSpPr>
          <p:spPr>
            <a:xfrm flipV="1">
              <a:off x="1140" y="-2"/>
              <a:ext cx="11882472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07" name="Line"/>
            <p:cNvSpPr/>
            <p:nvPr/>
          </p:nvSpPr>
          <p:spPr>
            <a:xfrm flipV="1">
              <a:off x="-2" y="38202"/>
              <a:ext cx="6060039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309" name="Slide Number"/>
          <p:cNvSpPr txBox="1"/>
          <p:nvPr>
            <p:ph type="sldNum" sz="quarter" idx="4294967295"/>
          </p:nvPr>
        </p:nvSpPr>
        <p:spPr>
          <a:xfrm>
            <a:off x="12148732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10" name="Challenge 1 - Get your data"/>
          <p:cNvSpPr txBox="1"/>
          <p:nvPr>
            <p:ph type="title"/>
          </p:nvPr>
        </p:nvSpPr>
        <p:spPr>
          <a:xfrm>
            <a:off x="558800" y="1650255"/>
            <a:ext cx="11099800" cy="837311"/>
          </a:xfrm>
          <a:prstGeom prst="rect">
            <a:avLst/>
          </a:prstGeom>
        </p:spPr>
        <p:txBody>
          <a:bodyPr/>
          <a:lstStyle/>
          <a:p>
            <a:pPr/>
            <a:r>
              <a:t>Challenge 1 - Get your data</a:t>
            </a:r>
          </a:p>
        </p:txBody>
      </p:sp>
      <p:sp>
        <p:nvSpPr>
          <p:cNvPr id="311" name="On A Button Press…"/>
          <p:cNvSpPr txBox="1"/>
          <p:nvPr>
            <p:ph type="body" idx="1"/>
          </p:nvPr>
        </p:nvSpPr>
        <p:spPr>
          <a:xfrm>
            <a:off x="965200" y="3263900"/>
            <a:ext cx="11099800" cy="59147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On A Button Press</a:t>
            </a:r>
          </a:p>
          <a:p>
            <a:pPr marL="0" indent="0">
              <a:buSzTx/>
              <a:buNone/>
            </a:pPr>
            <a:r>
              <a:t>	While True</a:t>
            </a:r>
          </a:p>
          <a:p>
            <a:pPr marL="0" indent="0">
              <a:buSzTx/>
              <a:buNone/>
            </a:pPr>
            <a:r>
              <a:t>		Show number: acceleration(x)</a:t>
            </a:r>
          </a:p>
          <a:p>
            <a:pPr marL="0" indent="0">
              <a:buSzTx/>
              <a:buNone/>
            </a:pPr>
            <a:r>
              <a:t>On B Button Press</a:t>
            </a:r>
          </a:p>
          <a:p>
            <a:pPr marL="0" indent="0">
              <a:buSzTx/>
              <a:buNone/>
            </a:pPr>
            <a:r>
              <a:t>	While True</a:t>
            </a:r>
          </a:p>
          <a:p>
            <a:pPr marL="0" indent="0">
              <a:buSzTx/>
              <a:buNone/>
            </a:pPr>
            <a:r>
              <a:t>		Show number: acceleration(y)</a:t>
            </a:r>
          </a:p>
        </p:txBody>
      </p:sp>
      <p:sp>
        <p:nvSpPr>
          <p:cNvPr id="312" name="WHAT IS LEVEL?"/>
          <p:cNvSpPr txBox="1"/>
          <p:nvPr/>
        </p:nvSpPr>
        <p:spPr>
          <a:xfrm>
            <a:off x="584200" y="2352824"/>
            <a:ext cx="6400800" cy="622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 algn="l" defTabSz="914400">
              <a:spcBef>
                <a:spcPts val="700"/>
              </a:spcBef>
              <a:defRPr b="1" sz="3200">
                <a:solidFill>
                  <a:srgbClr val="00A4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r>
              <a:t>WHAT IS LEVEL?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Page:"/>
          <p:cNvSpPr txBox="1"/>
          <p:nvPr/>
        </p:nvSpPr>
        <p:spPr>
          <a:xfrm>
            <a:off x="11583651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1">
              <a:defRPr b="1" sz="1600">
                <a:solidFill>
                  <a:srgbClr val="2F333A"/>
                </a:solidFill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315" name="Kitronik | LESSON PLANS"/>
          <p:cNvSpPr txBox="1"/>
          <p:nvPr/>
        </p:nvSpPr>
        <p:spPr>
          <a:xfrm>
            <a:off x="501218" y="9055099"/>
            <a:ext cx="2280997" cy="336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1">
              <a:defRPr b="1" sz="1600">
                <a:solidFill>
                  <a:srgbClr val="2F333A"/>
                </a:solidFill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20" name="Group"/>
          <p:cNvGrpSpPr/>
          <p:nvPr/>
        </p:nvGrpSpPr>
        <p:grpSpPr>
          <a:xfrm>
            <a:off x="560369" y="320056"/>
            <a:ext cx="11884063" cy="1145410"/>
            <a:chOff x="-1" y="0"/>
            <a:chExt cx="11884061" cy="1145408"/>
          </a:xfrm>
        </p:grpSpPr>
        <p:pic>
          <p:nvPicPr>
            <p:cNvPr id="316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2" y="-1"/>
              <a:ext cx="2081744" cy="8342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17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6" y="69886"/>
              <a:ext cx="9611505" cy="6997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18" name="Line"/>
            <p:cNvSpPr/>
            <p:nvPr/>
          </p:nvSpPr>
          <p:spPr>
            <a:xfrm flipV="1">
              <a:off x="1586" y="1107205"/>
              <a:ext cx="11882475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19" name="Line"/>
            <p:cNvSpPr/>
            <p:nvPr/>
          </p:nvSpPr>
          <p:spPr>
            <a:xfrm flipV="1">
              <a:off x="444" y="1145405"/>
              <a:ext cx="6060042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323" name="Group"/>
          <p:cNvGrpSpPr/>
          <p:nvPr/>
        </p:nvGrpSpPr>
        <p:grpSpPr>
          <a:xfrm>
            <a:off x="573294" y="8844107"/>
            <a:ext cx="11883614" cy="38208"/>
            <a:chOff x="-1" y="-1"/>
            <a:chExt cx="11883612" cy="38206"/>
          </a:xfrm>
        </p:grpSpPr>
        <p:sp>
          <p:nvSpPr>
            <p:cNvPr id="321" name="Line"/>
            <p:cNvSpPr/>
            <p:nvPr/>
          </p:nvSpPr>
          <p:spPr>
            <a:xfrm flipV="1">
              <a:off x="1140" y="-2"/>
              <a:ext cx="11882472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22" name="Line"/>
            <p:cNvSpPr/>
            <p:nvPr/>
          </p:nvSpPr>
          <p:spPr>
            <a:xfrm flipV="1">
              <a:off x="-2" y="38202"/>
              <a:ext cx="6060039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324" name="Slide Number"/>
          <p:cNvSpPr txBox="1"/>
          <p:nvPr>
            <p:ph type="sldNum" sz="quarter" idx="4294967295"/>
          </p:nvPr>
        </p:nvSpPr>
        <p:spPr>
          <a:xfrm>
            <a:off x="12148732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pic>
        <p:nvPicPr>
          <p:cNvPr id="325" name="Screenshot 2019-01-28 at 10.09.47.png" descr="Screenshot 2019-01-28 at 10.09.47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241406" y="3141977"/>
            <a:ext cx="5049788" cy="4756577"/>
          </a:xfrm>
          <a:prstGeom prst="rect">
            <a:avLst/>
          </a:prstGeom>
          <a:ln w="12700">
            <a:miter lim="400000"/>
          </a:ln>
        </p:spPr>
      </p:pic>
      <p:sp>
        <p:nvSpPr>
          <p:cNvPr id="326" name="Challenge 1 - Get your data"/>
          <p:cNvSpPr txBox="1"/>
          <p:nvPr>
            <p:ph type="title"/>
          </p:nvPr>
        </p:nvSpPr>
        <p:spPr>
          <a:xfrm>
            <a:off x="558800" y="1650255"/>
            <a:ext cx="11099800" cy="837311"/>
          </a:xfrm>
          <a:prstGeom prst="rect">
            <a:avLst/>
          </a:prstGeom>
        </p:spPr>
        <p:txBody>
          <a:bodyPr/>
          <a:lstStyle/>
          <a:p>
            <a:pPr/>
            <a:r>
              <a:t>Challenge 1 - Get your data</a:t>
            </a:r>
          </a:p>
        </p:txBody>
      </p:sp>
      <p:sp>
        <p:nvSpPr>
          <p:cNvPr id="327" name="On A Button Press…"/>
          <p:cNvSpPr txBox="1"/>
          <p:nvPr>
            <p:ph type="body" idx="1"/>
          </p:nvPr>
        </p:nvSpPr>
        <p:spPr>
          <a:xfrm>
            <a:off x="965200" y="3263900"/>
            <a:ext cx="11099800" cy="59147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On A Button Press</a:t>
            </a:r>
          </a:p>
          <a:p>
            <a:pPr marL="0" indent="0">
              <a:buSzTx/>
              <a:buNone/>
            </a:pPr>
            <a:r>
              <a:t>	While True</a:t>
            </a:r>
          </a:p>
          <a:p>
            <a:pPr marL="0" indent="0">
              <a:buSzTx/>
              <a:buNone/>
            </a:pPr>
            <a:r>
              <a:t>		Show number: acceleration(x)</a:t>
            </a:r>
          </a:p>
          <a:p>
            <a:pPr marL="0" indent="0">
              <a:buSzTx/>
              <a:buNone/>
            </a:pPr>
            <a:r>
              <a:t>On B Button Press</a:t>
            </a:r>
          </a:p>
          <a:p>
            <a:pPr marL="0" indent="0">
              <a:buSzTx/>
              <a:buNone/>
            </a:pPr>
            <a:r>
              <a:t>	While True</a:t>
            </a:r>
          </a:p>
          <a:p>
            <a:pPr marL="0" indent="0">
              <a:buSzTx/>
              <a:buNone/>
            </a:pPr>
            <a:r>
              <a:t>		Show number: acceleration(y)</a:t>
            </a:r>
          </a:p>
        </p:txBody>
      </p:sp>
      <p:sp>
        <p:nvSpPr>
          <p:cNvPr id="328" name="WHAT IS LEVEL?"/>
          <p:cNvSpPr txBox="1"/>
          <p:nvPr/>
        </p:nvSpPr>
        <p:spPr>
          <a:xfrm>
            <a:off x="584200" y="2352824"/>
            <a:ext cx="6400800" cy="622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 algn="l" defTabSz="914400">
              <a:spcBef>
                <a:spcPts val="700"/>
              </a:spcBef>
              <a:defRPr b="1" sz="3200">
                <a:solidFill>
                  <a:srgbClr val="00A4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r>
              <a:t>WHAT IS LEVEL?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Page:"/>
          <p:cNvSpPr txBox="1"/>
          <p:nvPr/>
        </p:nvSpPr>
        <p:spPr>
          <a:xfrm>
            <a:off x="11583651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1">
              <a:defRPr b="1" sz="1600">
                <a:solidFill>
                  <a:srgbClr val="2F333A"/>
                </a:solidFill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331" name="Kitronik | LESSON PLANS"/>
          <p:cNvSpPr txBox="1"/>
          <p:nvPr/>
        </p:nvSpPr>
        <p:spPr>
          <a:xfrm>
            <a:off x="501218" y="9055099"/>
            <a:ext cx="2280997" cy="336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1">
              <a:defRPr b="1" sz="1600">
                <a:solidFill>
                  <a:srgbClr val="2F333A"/>
                </a:solidFill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36" name="Group"/>
          <p:cNvGrpSpPr/>
          <p:nvPr/>
        </p:nvGrpSpPr>
        <p:grpSpPr>
          <a:xfrm>
            <a:off x="560369" y="320056"/>
            <a:ext cx="11884063" cy="1145410"/>
            <a:chOff x="-1" y="0"/>
            <a:chExt cx="11884061" cy="1145408"/>
          </a:xfrm>
        </p:grpSpPr>
        <p:pic>
          <p:nvPicPr>
            <p:cNvPr id="332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2" y="-1"/>
              <a:ext cx="2081744" cy="8342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33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6" y="69886"/>
              <a:ext cx="9611505" cy="6997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34" name="Line"/>
            <p:cNvSpPr/>
            <p:nvPr/>
          </p:nvSpPr>
          <p:spPr>
            <a:xfrm flipV="1">
              <a:off x="1586" y="1107205"/>
              <a:ext cx="11882475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35" name="Line"/>
            <p:cNvSpPr/>
            <p:nvPr/>
          </p:nvSpPr>
          <p:spPr>
            <a:xfrm flipV="1">
              <a:off x="444" y="1145405"/>
              <a:ext cx="6060042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339" name="Group"/>
          <p:cNvGrpSpPr/>
          <p:nvPr/>
        </p:nvGrpSpPr>
        <p:grpSpPr>
          <a:xfrm>
            <a:off x="573294" y="8844107"/>
            <a:ext cx="11883614" cy="38208"/>
            <a:chOff x="-1" y="-1"/>
            <a:chExt cx="11883612" cy="38206"/>
          </a:xfrm>
        </p:grpSpPr>
        <p:sp>
          <p:nvSpPr>
            <p:cNvPr id="337" name="Line"/>
            <p:cNvSpPr/>
            <p:nvPr/>
          </p:nvSpPr>
          <p:spPr>
            <a:xfrm flipV="1">
              <a:off x="1140" y="-2"/>
              <a:ext cx="11882472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38" name="Line"/>
            <p:cNvSpPr/>
            <p:nvPr/>
          </p:nvSpPr>
          <p:spPr>
            <a:xfrm flipV="1">
              <a:off x="-2" y="38202"/>
              <a:ext cx="6060039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340" name="Slide Number"/>
          <p:cNvSpPr txBox="1"/>
          <p:nvPr>
            <p:ph type="sldNum" sz="quarter" idx="4294967295"/>
          </p:nvPr>
        </p:nvSpPr>
        <p:spPr>
          <a:xfrm>
            <a:off x="12148732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41" name="Setup"/>
          <p:cNvSpPr txBox="1"/>
          <p:nvPr>
            <p:ph type="title"/>
          </p:nvPr>
        </p:nvSpPr>
        <p:spPr>
          <a:xfrm>
            <a:off x="558800" y="1650255"/>
            <a:ext cx="11099800" cy="837311"/>
          </a:xfrm>
          <a:prstGeom prst="rect">
            <a:avLst/>
          </a:prstGeom>
        </p:spPr>
        <p:txBody>
          <a:bodyPr/>
          <a:lstStyle/>
          <a:p>
            <a:pPr/>
            <a:r>
              <a:t>Setup</a:t>
            </a:r>
          </a:p>
        </p:txBody>
      </p:sp>
      <p:pic>
        <p:nvPicPr>
          <p:cNvPr id="342" name="Screenshot 2019-01-28 at 11.01.02.png" descr="Screenshot 2019-01-28 at 11.01.0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14078" y="2672357"/>
            <a:ext cx="8581688" cy="30455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Line"/>
          <p:cNvSpPr/>
          <p:nvPr/>
        </p:nvSpPr>
        <p:spPr>
          <a:xfrm>
            <a:off x="1303337" y="2062082"/>
            <a:ext cx="6297818" cy="61854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78" y="16784"/>
                </a:moveTo>
                <a:lnTo>
                  <a:pt x="0" y="21600"/>
                </a:lnTo>
                <a:lnTo>
                  <a:pt x="18100" y="21600"/>
                </a:lnTo>
                <a:lnTo>
                  <a:pt x="18100" y="0"/>
                </a:lnTo>
                <a:lnTo>
                  <a:pt x="21600" y="0"/>
                </a:lnTo>
                <a:lnTo>
                  <a:pt x="21600" y="2758"/>
                </a:lnTo>
              </a:path>
            </a:pathLst>
          </a:custGeom>
          <a:ln w="254000">
            <a:solidFill>
              <a:srgbClr val="2F333A">
                <a:alpha val="11697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345" name="Page:"/>
          <p:cNvSpPr txBox="1"/>
          <p:nvPr/>
        </p:nvSpPr>
        <p:spPr>
          <a:xfrm>
            <a:off x="11583651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1">
              <a:defRPr b="1" sz="1600">
                <a:solidFill>
                  <a:srgbClr val="2F333A"/>
                </a:solidFill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346" name="Kitronik | LESSON PLANS"/>
          <p:cNvSpPr txBox="1"/>
          <p:nvPr/>
        </p:nvSpPr>
        <p:spPr>
          <a:xfrm>
            <a:off x="501218" y="9055099"/>
            <a:ext cx="2280997" cy="336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1">
              <a:defRPr b="1" sz="1600">
                <a:solidFill>
                  <a:srgbClr val="2F333A"/>
                </a:solidFill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51" name="Group"/>
          <p:cNvGrpSpPr/>
          <p:nvPr/>
        </p:nvGrpSpPr>
        <p:grpSpPr>
          <a:xfrm>
            <a:off x="560369" y="320056"/>
            <a:ext cx="11884063" cy="1145410"/>
            <a:chOff x="-1" y="0"/>
            <a:chExt cx="11884061" cy="1145408"/>
          </a:xfrm>
        </p:grpSpPr>
        <p:pic>
          <p:nvPicPr>
            <p:cNvPr id="347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2" y="-1"/>
              <a:ext cx="2081744" cy="8342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48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6" y="69886"/>
              <a:ext cx="9611505" cy="6997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49" name="Line"/>
            <p:cNvSpPr/>
            <p:nvPr/>
          </p:nvSpPr>
          <p:spPr>
            <a:xfrm flipV="1">
              <a:off x="1586" y="1107205"/>
              <a:ext cx="11882475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50" name="Line"/>
            <p:cNvSpPr/>
            <p:nvPr/>
          </p:nvSpPr>
          <p:spPr>
            <a:xfrm flipV="1">
              <a:off x="444" y="1145405"/>
              <a:ext cx="6060042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354" name="Group"/>
          <p:cNvGrpSpPr/>
          <p:nvPr/>
        </p:nvGrpSpPr>
        <p:grpSpPr>
          <a:xfrm>
            <a:off x="573294" y="8844107"/>
            <a:ext cx="11883614" cy="38208"/>
            <a:chOff x="-1" y="-1"/>
            <a:chExt cx="11883612" cy="38206"/>
          </a:xfrm>
        </p:grpSpPr>
        <p:sp>
          <p:nvSpPr>
            <p:cNvPr id="352" name="Line"/>
            <p:cNvSpPr/>
            <p:nvPr/>
          </p:nvSpPr>
          <p:spPr>
            <a:xfrm flipV="1">
              <a:off x="1140" y="-2"/>
              <a:ext cx="11882472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53" name="Line"/>
            <p:cNvSpPr/>
            <p:nvPr/>
          </p:nvSpPr>
          <p:spPr>
            <a:xfrm flipV="1">
              <a:off x="-2" y="38202"/>
              <a:ext cx="6060039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355" name="Slide Number"/>
          <p:cNvSpPr txBox="1"/>
          <p:nvPr>
            <p:ph type="sldNum" sz="quarter" idx="4294967295"/>
          </p:nvPr>
        </p:nvSpPr>
        <p:spPr>
          <a:xfrm>
            <a:off x="12148732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56" name="CODE"/>
          <p:cNvSpPr txBox="1"/>
          <p:nvPr>
            <p:ph type="title"/>
          </p:nvPr>
        </p:nvSpPr>
        <p:spPr>
          <a:xfrm>
            <a:off x="558800" y="1650255"/>
            <a:ext cx="11099800" cy="837311"/>
          </a:xfrm>
          <a:prstGeom prst="rect">
            <a:avLst/>
          </a:prstGeom>
        </p:spPr>
        <p:txBody>
          <a:bodyPr/>
          <a:lstStyle/>
          <a:p>
            <a:pPr/>
            <a:r>
              <a:t>CODE</a:t>
            </a:r>
          </a:p>
        </p:txBody>
      </p:sp>
      <p:pic>
        <p:nvPicPr>
          <p:cNvPr id="357" name="Screenshot 2019-02-18 at 08.46.31.png" descr="Screenshot 2019-02-18 at 08.46.31.png"/>
          <p:cNvPicPr>
            <a:picLocks noChangeAspect="1"/>
          </p:cNvPicPr>
          <p:nvPr/>
        </p:nvPicPr>
        <p:blipFill>
          <a:blip r:embed="rId4">
            <a:extLst/>
          </a:blip>
          <a:srcRect l="0" t="17072" r="0" b="43375"/>
          <a:stretch>
            <a:fillRect/>
          </a:stretch>
        </p:blipFill>
        <p:spPr>
          <a:xfrm>
            <a:off x="458781" y="2988442"/>
            <a:ext cx="6381843" cy="4332632"/>
          </a:xfrm>
          <a:prstGeom prst="rect">
            <a:avLst/>
          </a:prstGeom>
          <a:ln w="12700">
            <a:miter lim="400000"/>
          </a:ln>
        </p:spPr>
      </p:pic>
      <p:pic>
        <p:nvPicPr>
          <p:cNvPr id="358" name="Screenshot 2019-02-18 at 08.46.31.png" descr="Screenshot 2019-02-18 at 08.46.31.png"/>
          <p:cNvPicPr>
            <a:picLocks noChangeAspect="1"/>
          </p:cNvPicPr>
          <p:nvPr/>
        </p:nvPicPr>
        <p:blipFill>
          <a:blip r:embed="rId4">
            <a:extLst/>
          </a:blip>
          <a:srcRect l="0" t="56500" r="0" b="0"/>
          <a:stretch>
            <a:fillRect/>
          </a:stretch>
        </p:blipFill>
        <p:spPr>
          <a:xfrm>
            <a:off x="6898464" y="2772344"/>
            <a:ext cx="6381841" cy="47649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" name="ZIP Halo Spirit Level L Only.png" descr="ZIP Halo Spirit Level L Onl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89402" y="2566052"/>
            <a:ext cx="9359272" cy="7232164"/>
          </a:xfrm>
          <a:prstGeom prst="rect">
            <a:avLst/>
          </a:prstGeom>
          <a:ln w="12700">
            <a:miter lim="400000"/>
          </a:ln>
        </p:spPr>
      </p:pic>
      <p:sp>
        <p:nvSpPr>
          <p:cNvPr id="361" name="Page:"/>
          <p:cNvSpPr txBox="1"/>
          <p:nvPr/>
        </p:nvSpPr>
        <p:spPr>
          <a:xfrm>
            <a:off x="11583651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1">
              <a:defRPr b="1" sz="1600">
                <a:solidFill>
                  <a:srgbClr val="2F333A"/>
                </a:solidFill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362" name="Kitronik | LESSON PLANS"/>
          <p:cNvSpPr txBox="1"/>
          <p:nvPr/>
        </p:nvSpPr>
        <p:spPr>
          <a:xfrm>
            <a:off x="501218" y="9055099"/>
            <a:ext cx="2280997" cy="336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1">
              <a:defRPr b="1" sz="1600">
                <a:solidFill>
                  <a:srgbClr val="2F333A"/>
                </a:solidFill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67" name="Group"/>
          <p:cNvGrpSpPr/>
          <p:nvPr/>
        </p:nvGrpSpPr>
        <p:grpSpPr>
          <a:xfrm>
            <a:off x="560369" y="320056"/>
            <a:ext cx="11884063" cy="1145410"/>
            <a:chOff x="-1" y="0"/>
            <a:chExt cx="11884061" cy="1145408"/>
          </a:xfrm>
        </p:grpSpPr>
        <p:pic>
          <p:nvPicPr>
            <p:cNvPr id="363" name="Picture 3" descr="Picture 3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" y="-1"/>
              <a:ext cx="2081744" cy="8342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4" name="Picture 17" descr="Picture 17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0" t="0" r="18771" b="0"/>
            <a:stretch>
              <a:fillRect/>
            </a:stretch>
          </p:blipFill>
          <p:spPr>
            <a:xfrm>
              <a:off x="2241176" y="69886"/>
              <a:ext cx="9611505" cy="6997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65" name="Line"/>
            <p:cNvSpPr/>
            <p:nvPr/>
          </p:nvSpPr>
          <p:spPr>
            <a:xfrm flipV="1">
              <a:off x="1586" y="1107205"/>
              <a:ext cx="11882475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66" name="Line"/>
            <p:cNvSpPr/>
            <p:nvPr/>
          </p:nvSpPr>
          <p:spPr>
            <a:xfrm flipV="1">
              <a:off x="444" y="1145405"/>
              <a:ext cx="6060042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370" name="Group"/>
          <p:cNvGrpSpPr/>
          <p:nvPr/>
        </p:nvGrpSpPr>
        <p:grpSpPr>
          <a:xfrm>
            <a:off x="573294" y="8844107"/>
            <a:ext cx="11883614" cy="38208"/>
            <a:chOff x="-1" y="-1"/>
            <a:chExt cx="11883612" cy="38206"/>
          </a:xfrm>
        </p:grpSpPr>
        <p:sp>
          <p:nvSpPr>
            <p:cNvPr id="368" name="Line"/>
            <p:cNvSpPr/>
            <p:nvPr/>
          </p:nvSpPr>
          <p:spPr>
            <a:xfrm flipV="1">
              <a:off x="1140" y="-2"/>
              <a:ext cx="11882472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69" name="Line"/>
            <p:cNvSpPr/>
            <p:nvPr/>
          </p:nvSpPr>
          <p:spPr>
            <a:xfrm flipV="1">
              <a:off x="-2" y="38202"/>
              <a:ext cx="6060039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371" name="Slide Number"/>
          <p:cNvSpPr txBox="1"/>
          <p:nvPr>
            <p:ph type="sldNum" sz="quarter" idx="4294967295"/>
          </p:nvPr>
        </p:nvSpPr>
        <p:spPr>
          <a:xfrm>
            <a:off x="12148732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72" name="ALGoRiTHM"/>
          <p:cNvSpPr txBox="1"/>
          <p:nvPr>
            <p:ph type="title"/>
          </p:nvPr>
        </p:nvSpPr>
        <p:spPr>
          <a:xfrm>
            <a:off x="558800" y="1650255"/>
            <a:ext cx="11099800" cy="837311"/>
          </a:xfrm>
          <a:prstGeom prst="rect">
            <a:avLst/>
          </a:prstGeom>
        </p:spPr>
        <p:txBody>
          <a:bodyPr/>
          <a:lstStyle/>
          <a:p>
            <a:pPr/>
            <a:r>
              <a:t>ALGoRiTHM</a:t>
            </a:r>
          </a:p>
        </p:txBody>
      </p:sp>
      <p:sp>
        <p:nvSpPr>
          <p:cNvPr id="373" name="If acceleration(x) &lt; XLevel THEN…"/>
          <p:cNvSpPr txBox="1"/>
          <p:nvPr>
            <p:ph type="body" sz="quarter" idx="1"/>
          </p:nvPr>
        </p:nvSpPr>
        <p:spPr>
          <a:xfrm>
            <a:off x="952500" y="2590800"/>
            <a:ext cx="11099800" cy="13315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If acceleration(x) &gt; XLevel THEN</a:t>
            </a:r>
          </a:p>
          <a:p>
            <a:pPr marL="0" indent="0">
              <a:buSzTx/>
              <a:buNone/>
            </a:pPr>
            <a:r>
              <a:t>	Turn on lights 16, 17, 18, 19, 20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ZIP Halo Spirit Level R Only.png" descr="ZIP Halo Spirit Level R Onl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83327" y="2552070"/>
            <a:ext cx="9372305" cy="7242236"/>
          </a:xfrm>
          <a:prstGeom prst="rect">
            <a:avLst/>
          </a:prstGeom>
          <a:ln w="12700">
            <a:miter lim="400000"/>
          </a:ln>
        </p:spPr>
      </p:pic>
      <p:sp>
        <p:nvSpPr>
          <p:cNvPr id="376" name="Page:"/>
          <p:cNvSpPr txBox="1"/>
          <p:nvPr/>
        </p:nvSpPr>
        <p:spPr>
          <a:xfrm>
            <a:off x="11583651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1">
              <a:defRPr b="1" sz="1600">
                <a:solidFill>
                  <a:srgbClr val="2F333A"/>
                </a:solidFill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377" name="Kitronik | LESSON PLANS"/>
          <p:cNvSpPr txBox="1"/>
          <p:nvPr/>
        </p:nvSpPr>
        <p:spPr>
          <a:xfrm>
            <a:off x="501218" y="9055099"/>
            <a:ext cx="2280997" cy="336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1">
              <a:defRPr b="1" sz="1600">
                <a:solidFill>
                  <a:srgbClr val="2F333A"/>
                </a:solidFill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82" name="Group"/>
          <p:cNvGrpSpPr/>
          <p:nvPr/>
        </p:nvGrpSpPr>
        <p:grpSpPr>
          <a:xfrm>
            <a:off x="560369" y="320056"/>
            <a:ext cx="11884063" cy="1145410"/>
            <a:chOff x="-1" y="0"/>
            <a:chExt cx="11884061" cy="1145408"/>
          </a:xfrm>
        </p:grpSpPr>
        <p:pic>
          <p:nvPicPr>
            <p:cNvPr id="378" name="Picture 3" descr="Picture 3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" y="-1"/>
              <a:ext cx="2081744" cy="8342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79" name="Picture 17" descr="Picture 17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0" t="0" r="18771" b="0"/>
            <a:stretch>
              <a:fillRect/>
            </a:stretch>
          </p:blipFill>
          <p:spPr>
            <a:xfrm>
              <a:off x="2241176" y="69886"/>
              <a:ext cx="9611505" cy="6997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80" name="Line"/>
            <p:cNvSpPr/>
            <p:nvPr/>
          </p:nvSpPr>
          <p:spPr>
            <a:xfrm flipV="1">
              <a:off x="1586" y="1107205"/>
              <a:ext cx="11882475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81" name="Line"/>
            <p:cNvSpPr/>
            <p:nvPr/>
          </p:nvSpPr>
          <p:spPr>
            <a:xfrm flipV="1">
              <a:off x="444" y="1145405"/>
              <a:ext cx="6060042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385" name="Group"/>
          <p:cNvGrpSpPr/>
          <p:nvPr/>
        </p:nvGrpSpPr>
        <p:grpSpPr>
          <a:xfrm>
            <a:off x="573294" y="8844107"/>
            <a:ext cx="11883614" cy="38208"/>
            <a:chOff x="-1" y="-1"/>
            <a:chExt cx="11883612" cy="38206"/>
          </a:xfrm>
        </p:grpSpPr>
        <p:sp>
          <p:nvSpPr>
            <p:cNvPr id="383" name="Line"/>
            <p:cNvSpPr/>
            <p:nvPr/>
          </p:nvSpPr>
          <p:spPr>
            <a:xfrm flipV="1">
              <a:off x="1140" y="-2"/>
              <a:ext cx="11882472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84" name="Line"/>
            <p:cNvSpPr/>
            <p:nvPr/>
          </p:nvSpPr>
          <p:spPr>
            <a:xfrm flipV="1">
              <a:off x="-2" y="38202"/>
              <a:ext cx="6060039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386" name="Slide Number"/>
          <p:cNvSpPr txBox="1"/>
          <p:nvPr>
            <p:ph type="sldNum" sz="quarter" idx="4294967295"/>
          </p:nvPr>
        </p:nvSpPr>
        <p:spPr>
          <a:xfrm>
            <a:off x="12148732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87" name="ALGoRiTHM"/>
          <p:cNvSpPr txBox="1"/>
          <p:nvPr>
            <p:ph type="title"/>
          </p:nvPr>
        </p:nvSpPr>
        <p:spPr>
          <a:xfrm>
            <a:off x="558800" y="1650255"/>
            <a:ext cx="11099800" cy="837311"/>
          </a:xfrm>
          <a:prstGeom prst="rect">
            <a:avLst/>
          </a:prstGeom>
        </p:spPr>
        <p:txBody>
          <a:bodyPr/>
          <a:lstStyle/>
          <a:p>
            <a:pPr/>
            <a:r>
              <a:t>ALGoRiTHM</a:t>
            </a:r>
          </a:p>
        </p:txBody>
      </p:sp>
      <p:sp>
        <p:nvSpPr>
          <p:cNvPr id="388" name="IF acceleration(x) &gt; XLevel THEN…"/>
          <p:cNvSpPr txBox="1"/>
          <p:nvPr>
            <p:ph type="body" sz="half" idx="1"/>
          </p:nvPr>
        </p:nvSpPr>
        <p:spPr>
          <a:xfrm>
            <a:off x="952500" y="2590800"/>
            <a:ext cx="11099800" cy="277445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IF acceleration(x) &lt; XLevel THEN</a:t>
            </a:r>
          </a:p>
          <a:p>
            <a:pPr marL="0" indent="0">
              <a:buSzTx/>
              <a:buNone/>
            </a:pPr>
            <a:r>
              <a:t>	Turn on lights 4, 5, 6, 7,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Page:"/>
          <p:cNvSpPr txBox="1"/>
          <p:nvPr/>
        </p:nvSpPr>
        <p:spPr>
          <a:xfrm>
            <a:off x="11583651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1">
              <a:defRPr b="1" sz="1600">
                <a:solidFill>
                  <a:srgbClr val="2F333A"/>
                </a:solidFill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391" name="Kitronik | LESSON PLANS"/>
          <p:cNvSpPr txBox="1"/>
          <p:nvPr/>
        </p:nvSpPr>
        <p:spPr>
          <a:xfrm>
            <a:off x="501218" y="9055099"/>
            <a:ext cx="2280997" cy="336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1">
              <a:defRPr b="1" sz="1600">
                <a:solidFill>
                  <a:srgbClr val="2F333A"/>
                </a:solidFill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96" name="Group"/>
          <p:cNvGrpSpPr/>
          <p:nvPr/>
        </p:nvGrpSpPr>
        <p:grpSpPr>
          <a:xfrm>
            <a:off x="560369" y="320056"/>
            <a:ext cx="11884063" cy="1145410"/>
            <a:chOff x="-1" y="0"/>
            <a:chExt cx="11884061" cy="1145408"/>
          </a:xfrm>
        </p:grpSpPr>
        <p:pic>
          <p:nvPicPr>
            <p:cNvPr id="392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2" y="-1"/>
              <a:ext cx="2081744" cy="8342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93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6" y="69886"/>
              <a:ext cx="9611505" cy="6997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94" name="Line"/>
            <p:cNvSpPr/>
            <p:nvPr/>
          </p:nvSpPr>
          <p:spPr>
            <a:xfrm flipV="1">
              <a:off x="1586" y="1107205"/>
              <a:ext cx="11882475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95" name="Line"/>
            <p:cNvSpPr/>
            <p:nvPr/>
          </p:nvSpPr>
          <p:spPr>
            <a:xfrm flipV="1">
              <a:off x="444" y="1145405"/>
              <a:ext cx="6060042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399" name="Group"/>
          <p:cNvGrpSpPr/>
          <p:nvPr/>
        </p:nvGrpSpPr>
        <p:grpSpPr>
          <a:xfrm>
            <a:off x="573294" y="8844107"/>
            <a:ext cx="11883614" cy="38208"/>
            <a:chOff x="-1" y="-1"/>
            <a:chExt cx="11883612" cy="38206"/>
          </a:xfrm>
        </p:grpSpPr>
        <p:sp>
          <p:nvSpPr>
            <p:cNvPr id="397" name="Line"/>
            <p:cNvSpPr/>
            <p:nvPr/>
          </p:nvSpPr>
          <p:spPr>
            <a:xfrm flipV="1">
              <a:off x="1140" y="-2"/>
              <a:ext cx="11882472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398" name="Line"/>
            <p:cNvSpPr/>
            <p:nvPr/>
          </p:nvSpPr>
          <p:spPr>
            <a:xfrm flipV="1">
              <a:off x="-2" y="38202"/>
              <a:ext cx="6060039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400" name="Slide Number"/>
          <p:cNvSpPr txBox="1"/>
          <p:nvPr>
            <p:ph type="sldNum" sz="quarter" idx="4294967295"/>
          </p:nvPr>
        </p:nvSpPr>
        <p:spPr>
          <a:xfrm>
            <a:off x="12148732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401" name="HALO ALGoRiTHM"/>
          <p:cNvSpPr txBox="1"/>
          <p:nvPr>
            <p:ph type="title"/>
          </p:nvPr>
        </p:nvSpPr>
        <p:spPr>
          <a:xfrm>
            <a:off x="558800" y="1650255"/>
            <a:ext cx="11099800" cy="837311"/>
          </a:xfrm>
          <a:prstGeom prst="rect">
            <a:avLst/>
          </a:prstGeom>
        </p:spPr>
        <p:txBody>
          <a:bodyPr/>
          <a:lstStyle/>
          <a:p>
            <a:pPr/>
            <a:r>
              <a:t>HALO ALGoRiTHM</a:t>
            </a:r>
          </a:p>
        </p:txBody>
      </p:sp>
      <p:sp>
        <p:nvSpPr>
          <p:cNvPr id="402" name="FOREVER…"/>
          <p:cNvSpPr txBox="1"/>
          <p:nvPr>
            <p:ph type="body" idx="1"/>
          </p:nvPr>
        </p:nvSpPr>
        <p:spPr>
          <a:xfrm>
            <a:off x="952500" y="2590800"/>
            <a:ext cx="11099800" cy="6150075"/>
          </a:xfrm>
          <a:prstGeom prst="rect">
            <a:avLst/>
          </a:prstGeom>
        </p:spPr>
        <p:txBody>
          <a:bodyPr/>
          <a:lstStyle/>
          <a:p>
            <a:pPr marL="0" indent="0" defTabSz="414780">
              <a:spcBef>
                <a:spcPts val="2900"/>
              </a:spcBef>
              <a:buSzTx/>
              <a:buNone/>
              <a:defRPr sz="1700"/>
            </a:pPr>
            <a:r>
              <a:t>FOREVER</a:t>
            </a:r>
          </a:p>
          <a:p>
            <a:pPr marL="0" indent="0" defTabSz="414780">
              <a:spcBef>
                <a:spcPts val="2900"/>
              </a:spcBef>
              <a:buSzTx/>
              <a:buNone/>
              <a:defRPr sz="1700"/>
            </a:pPr>
            <a:r>
              <a:t>	IF acceleration(x) &gt; XLevel-50 THEN</a:t>
            </a:r>
          </a:p>
          <a:p>
            <a:pPr marL="0" indent="0" defTabSz="414780">
              <a:spcBef>
                <a:spcPts val="2900"/>
              </a:spcBef>
              <a:buSzTx/>
              <a:buNone/>
              <a:defRPr sz="1700"/>
            </a:pPr>
            <a:r>
              <a:t>		Display</a:t>
            </a:r>
          </a:p>
          <a:p>
            <a:pPr marL="0" indent="0" defTabSz="414780">
              <a:spcBef>
                <a:spcPts val="2900"/>
              </a:spcBef>
              <a:buSzTx/>
              <a:buNone/>
              <a:defRPr sz="1700"/>
            </a:pPr>
            <a:r>
              <a:t>		Turn on lights 17, 18, 19, 20, 21</a:t>
            </a:r>
          </a:p>
          <a:p>
            <a:pPr marL="0" indent="0" defTabSz="414780">
              <a:spcBef>
                <a:spcPts val="2900"/>
              </a:spcBef>
              <a:buSzTx/>
              <a:buNone/>
              <a:defRPr sz="1700"/>
            </a:pPr>
            <a:r>
              <a:t>	ELSE IF acceleration(x) &lt; Xlevel+50 THEN</a:t>
            </a:r>
          </a:p>
          <a:p>
            <a:pPr marL="0" indent="0" defTabSz="414780">
              <a:spcBef>
                <a:spcPts val="2900"/>
              </a:spcBef>
              <a:buSzTx/>
              <a:buNone/>
              <a:defRPr sz="1700"/>
            </a:pPr>
            <a:r>
              <a:t>		Display </a:t>
            </a:r>
          </a:p>
          <a:p>
            <a:pPr marL="0" indent="0" defTabSz="414780">
              <a:spcBef>
                <a:spcPts val="2900"/>
              </a:spcBef>
              <a:buSzTx/>
              <a:buNone/>
              <a:defRPr sz="1700"/>
            </a:pPr>
            <a:r>
              <a:t>		Turn on lights 5, 6, 7, 8, 9</a:t>
            </a:r>
          </a:p>
          <a:p>
            <a:pPr marL="0" indent="0" defTabSz="414780">
              <a:spcBef>
                <a:spcPts val="2900"/>
              </a:spcBef>
              <a:buSzTx/>
              <a:buNone/>
              <a:defRPr sz="1700"/>
            </a:pPr>
            <a:r>
              <a:t>	ELSE IF acceleration(y) &gt; YLevel-50 THEN</a:t>
            </a:r>
          </a:p>
          <a:p>
            <a:pPr marL="0" indent="0" defTabSz="414780">
              <a:spcBef>
                <a:spcPts val="2900"/>
              </a:spcBef>
              <a:buSzTx/>
              <a:buNone/>
              <a:defRPr sz="1700"/>
            </a:pPr>
            <a:r>
              <a:t>		Display </a:t>
            </a:r>
          </a:p>
          <a:p>
            <a:pPr marL="0" indent="0" defTabSz="414780">
              <a:spcBef>
                <a:spcPts val="2900"/>
              </a:spcBef>
              <a:buSzTx/>
              <a:buNone/>
              <a:defRPr sz="1700"/>
            </a:pPr>
            <a:r>
              <a:t>		Turn on lights 23, 24, 1, 2, 3</a:t>
            </a:r>
          </a:p>
          <a:p>
            <a:pPr marL="0" indent="0" defTabSz="414780">
              <a:spcBef>
                <a:spcPts val="2900"/>
              </a:spcBef>
              <a:buSzTx/>
              <a:buNone/>
              <a:defRPr sz="1700"/>
            </a:pPr>
            <a:r>
              <a:t>	ELSE IF acceleration(y) &lt; Ylevel+50 THEN</a:t>
            </a:r>
          </a:p>
          <a:p>
            <a:pPr marL="0" indent="0" defTabSz="414780">
              <a:spcBef>
                <a:spcPts val="2900"/>
              </a:spcBef>
              <a:buSzTx/>
              <a:buNone/>
              <a:defRPr sz="1700"/>
            </a:pPr>
            <a:r>
              <a:t>		Display </a:t>
            </a:r>
          </a:p>
          <a:p>
            <a:pPr marL="0" indent="0" defTabSz="414780">
              <a:spcBef>
                <a:spcPts val="2900"/>
              </a:spcBef>
              <a:buSzTx/>
              <a:buNone/>
              <a:defRPr sz="1700"/>
            </a:pPr>
            <a:r>
              <a:t>		Turn on lights 11, 12, 13, 14, 15</a:t>
            </a:r>
          </a:p>
          <a:p>
            <a:pPr marL="0" indent="0" defTabSz="414780">
              <a:spcBef>
                <a:spcPts val="2900"/>
              </a:spcBef>
              <a:buSzTx/>
              <a:buNone/>
              <a:defRPr sz="1700"/>
            </a:pPr>
            <a:r>
              <a:t>	ELSE</a:t>
            </a:r>
          </a:p>
          <a:p>
            <a:pPr marL="0" indent="0" defTabSz="414780">
              <a:spcBef>
                <a:spcPts val="2900"/>
              </a:spcBef>
              <a:buSzTx/>
              <a:buNone/>
              <a:defRPr sz="1700"/>
            </a:pPr>
            <a:r>
              <a:t>		Display green</a:t>
            </a:r>
          </a:p>
        </p:txBody>
      </p:sp>
      <p:grpSp>
        <p:nvGrpSpPr>
          <p:cNvPr id="407" name="Group 1"/>
          <p:cNvGrpSpPr/>
          <p:nvPr/>
        </p:nvGrpSpPr>
        <p:grpSpPr>
          <a:xfrm>
            <a:off x="2615494" y="3232459"/>
            <a:ext cx="333442" cy="3913931"/>
            <a:chOff x="0" y="0"/>
            <a:chExt cx="333441" cy="3913930"/>
          </a:xfrm>
        </p:grpSpPr>
        <p:sp>
          <p:nvSpPr>
            <p:cNvPr id="403" name="Arrow"/>
            <p:cNvSpPr/>
            <p:nvPr/>
          </p:nvSpPr>
          <p:spPr>
            <a:xfrm flipH="1">
              <a:off x="0" y="0"/>
              <a:ext cx="328119" cy="328120"/>
            </a:xfrm>
            <a:prstGeom prst="rightArrow">
              <a:avLst>
                <a:gd name="adj1" fmla="val 57740"/>
                <a:gd name="adj2" fmla="val 73781"/>
              </a:avLst>
            </a:prstGeom>
            <a:solidFill>
              <a:srgbClr val="00A6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404" name="Arrow"/>
            <p:cNvSpPr/>
            <p:nvPr/>
          </p:nvSpPr>
          <p:spPr>
            <a:xfrm flipH="1" rot="5400000">
              <a:off x="1" y="2326032"/>
              <a:ext cx="328119" cy="328120"/>
            </a:xfrm>
            <a:prstGeom prst="rightArrow">
              <a:avLst>
                <a:gd name="adj1" fmla="val 57740"/>
                <a:gd name="adj2" fmla="val 73781"/>
              </a:avLst>
            </a:prstGeom>
            <a:solidFill>
              <a:srgbClr val="00A6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405" name="Arrow"/>
            <p:cNvSpPr/>
            <p:nvPr/>
          </p:nvSpPr>
          <p:spPr>
            <a:xfrm rot="5400000">
              <a:off x="0" y="3585812"/>
              <a:ext cx="328119" cy="328119"/>
            </a:xfrm>
            <a:prstGeom prst="rightArrow">
              <a:avLst>
                <a:gd name="adj1" fmla="val 57740"/>
                <a:gd name="adj2" fmla="val 73781"/>
              </a:avLst>
            </a:prstGeom>
            <a:solidFill>
              <a:srgbClr val="00A6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406" name="Arrow"/>
            <p:cNvSpPr/>
            <p:nvPr/>
          </p:nvSpPr>
          <p:spPr>
            <a:xfrm>
              <a:off x="5323" y="1162495"/>
              <a:ext cx="328119" cy="328119"/>
            </a:xfrm>
            <a:prstGeom prst="rightArrow">
              <a:avLst>
                <a:gd name="adj1" fmla="val 57740"/>
                <a:gd name="adj2" fmla="val 73781"/>
              </a:avLst>
            </a:prstGeom>
            <a:solidFill>
              <a:srgbClr val="00A6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Page:"/>
          <p:cNvSpPr txBox="1"/>
          <p:nvPr/>
        </p:nvSpPr>
        <p:spPr>
          <a:xfrm>
            <a:off x="11583651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1">
              <a:defRPr b="1" sz="1600">
                <a:solidFill>
                  <a:srgbClr val="2F333A"/>
                </a:solidFill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410" name="Kitronik | LESSON PLANS"/>
          <p:cNvSpPr txBox="1"/>
          <p:nvPr/>
        </p:nvSpPr>
        <p:spPr>
          <a:xfrm>
            <a:off x="501218" y="9055099"/>
            <a:ext cx="2280997" cy="336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1">
              <a:defRPr b="1" sz="1600">
                <a:solidFill>
                  <a:srgbClr val="2F333A"/>
                </a:solidFill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415" name="Group"/>
          <p:cNvGrpSpPr/>
          <p:nvPr/>
        </p:nvGrpSpPr>
        <p:grpSpPr>
          <a:xfrm>
            <a:off x="560369" y="320056"/>
            <a:ext cx="11884063" cy="1145410"/>
            <a:chOff x="-1" y="0"/>
            <a:chExt cx="11884061" cy="1145408"/>
          </a:xfrm>
        </p:grpSpPr>
        <p:pic>
          <p:nvPicPr>
            <p:cNvPr id="411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2" y="-1"/>
              <a:ext cx="2081744" cy="8342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12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6" y="69886"/>
              <a:ext cx="9611505" cy="6997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13" name="Line"/>
            <p:cNvSpPr/>
            <p:nvPr/>
          </p:nvSpPr>
          <p:spPr>
            <a:xfrm flipV="1">
              <a:off x="1586" y="1107205"/>
              <a:ext cx="11882475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414" name="Line"/>
            <p:cNvSpPr/>
            <p:nvPr/>
          </p:nvSpPr>
          <p:spPr>
            <a:xfrm flipV="1">
              <a:off x="444" y="1145405"/>
              <a:ext cx="6060042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418" name="Group"/>
          <p:cNvGrpSpPr/>
          <p:nvPr/>
        </p:nvGrpSpPr>
        <p:grpSpPr>
          <a:xfrm>
            <a:off x="573294" y="8844107"/>
            <a:ext cx="11883614" cy="38208"/>
            <a:chOff x="-1" y="-1"/>
            <a:chExt cx="11883612" cy="38206"/>
          </a:xfrm>
        </p:grpSpPr>
        <p:sp>
          <p:nvSpPr>
            <p:cNvPr id="416" name="Line"/>
            <p:cNvSpPr/>
            <p:nvPr/>
          </p:nvSpPr>
          <p:spPr>
            <a:xfrm flipV="1">
              <a:off x="1140" y="-2"/>
              <a:ext cx="11882472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417" name="Line"/>
            <p:cNvSpPr/>
            <p:nvPr/>
          </p:nvSpPr>
          <p:spPr>
            <a:xfrm flipV="1">
              <a:off x="-2" y="38202"/>
              <a:ext cx="6060039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419" name="Slide Number"/>
          <p:cNvSpPr txBox="1"/>
          <p:nvPr>
            <p:ph type="sldNum" sz="quarter" idx="4294967295"/>
          </p:nvPr>
        </p:nvSpPr>
        <p:spPr>
          <a:xfrm>
            <a:off x="12148732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420" name="CODE"/>
          <p:cNvSpPr txBox="1"/>
          <p:nvPr>
            <p:ph type="title"/>
          </p:nvPr>
        </p:nvSpPr>
        <p:spPr>
          <a:xfrm>
            <a:off x="558800" y="1650255"/>
            <a:ext cx="11099800" cy="837311"/>
          </a:xfrm>
          <a:prstGeom prst="rect">
            <a:avLst/>
          </a:prstGeom>
        </p:spPr>
        <p:txBody>
          <a:bodyPr/>
          <a:lstStyle/>
          <a:p>
            <a:pPr/>
            <a:r>
              <a:t>CODE</a:t>
            </a:r>
          </a:p>
        </p:txBody>
      </p:sp>
      <p:pic>
        <p:nvPicPr>
          <p:cNvPr id="421" name="Screenshot 2019-02-19 at 15.33.54.png" descr="Screenshot 2019-02-19 at 15.33.54.png"/>
          <p:cNvPicPr>
            <a:picLocks noChangeAspect="1"/>
          </p:cNvPicPr>
          <p:nvPr/>
        </p:nvPicPr>
        <p:blipFill>
          <a:blip r:embed="rId4">
            <a:extLst/>
          </a:blip>
          <a:srcRect l="0" t="0" r="0" b="10600"/>
          <a:stretch>
            <a:fillRect/>
          </a:stretch>
        </p:blipFill>
        <p:spPr>
          <a:xfrm>
            <a:off x="3468656" y="1737637"/>
            <a:ext cx="6067487" cy="70722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Page:"/>
          <p:cNvSpPr txBox="1"/>
          <p:nvPr/>
        </p:nvSpPr>
        <p:spPr>
          <a:xfrm>
            <a:off x="11583651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1">
              <a:defRPr b="1" sz="1600">
                <a:solidFill>
                  <a:srgbClr val="2F333A"/>
                </a:solidFill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424" name="Kitronik | LESSON PLANS"/>
          <p:cNvSpPr txBox="1"/>
          <p:nvPr/>
        </p:nvSpPr>
        <p:spPr>
          <a:xfrm>
            <a:off x="501218" y="9055099"/>
            <a:ext cx="2280997" cy="336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1">
              <a:defRPr b="1" sz="1600">
                <a:solidFill>
                  <a:srgbClr val="2F333A"/>
                </a:solidFill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429" name="Group"/>
          <p:cNvGrpSpPr/>
          <p:nvPr/>
        </p:nvGrpSpPr>
        <p:grpSpPr>
          <a:xfrm>
            <a:off x="560369" y="320056"/>
            <a:ext cx="11884063" cy="1145410"/>
            <a:chOff x="-1" y="0"/>
            <a:chExt cx="11884061" cy="1145408"/>
          </a:xfrm>
        </p:grpSpPr>
        <p:pic>
          <p:nvPicPr>
            <p:cNvPr id="425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2" y="-1"/>
              <a:ext cx="2081744" cy="8342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26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6" y="69886"/>
              <a:ext cx="9611505" cy="6997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27" name="Line"/>
            <p:cNvSpPr/>
            <p:nvPr/>
          </p:nvSpPr>
          <p:spPr>
            <a:xfrm flipV="1">
              <a:off x="1586" y="1107205"/>
              <a:ext cx="11882475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428" name="Line"/>
            <p:cNvSpPr/>
            <p:nvPr/>
          </p:nvSpPr>
          <p:spPr>
            <a:xfrm flipV="1">
              <a:off x="444" y="1145405"/>
              <a:ext cx="6060042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432" name="Group"/>
          <p:cNvGrpSpPr/>
          <p:nvPr/>
        </p:nvGrpSpPr>
        <p:grpSpPr>
          <a:xfrm>
            <a:off x="573294" y="8844107"/>
            <a:ext cx="11883614" cy="38208"/>
            <a:chOff x="-1" y="-1"/>
            <a:chExt cx="11883612" cy="38206"/>
          </a:xfrm>
        </p:grpSpPr>
        <p:sp>
          <p:nvSpPr>
            <p:cNvPr id="430" name="Line"/>
            <p:cNvSpPr/>
            <p:nvPr/>
          </p:nvSpPr>
          <p:spPr>
            <a:xfrm flipV="1">
              <a:off x="1140" y="-2"/>
              <a:ext cx="11882472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431" name="Line"/>
            <p:cNvSpPr/>
            <p:nvPr/>
          </p:nvSpPr>
          <p:spPr>
            <a:xfrm flipV="1">
              <a:off x="-2" y="38202"/>
              <a:ext cx="6060039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433" name="Slide Number"/>
          <p:cNvSpPr txBox="1"/>
          <p:nvPr>
            <p:ph type="sldNum" sz="quarter" idx="4294967295"/>
          </p:nvPr>
        </p:nvSpPr>
        <p:spPr>
          <a:xfrm>
            <a:off x="12148732" y="9045702"/>
            <a:ext cx="333757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434" name="CODE"/>
          <p:cNvSpPr txBox="1"/>
          <p:nvPr>
            <p:ph type="title"/>
          </p:nvPr>
        </p:nvSpPr>
        <p:spPr>
          <a:xfrm>
            <a:off x="558800" y="1650255"/>
            <a:ext cx="11099800" cy="837311"/>
          </a:xfrm>
          <a:prstGeom prst="rect">
            <a:avLst/>
          </a:prstGeom>
        </p:spPr>
        <p:txBody>
          <a:bodyPr/>
          <a:lstStyle/>
          <a:p>
            <a:pPr/>
            <a:r>
              <a:t>CODE</a:t>
            </a:r>
          </a:p>
        </p:txBody>
      </p:sp>
      <p:pic>
        <p:nvPicPr>
          <p:cNvPr id="435" name="Screenshot 2019-02-19 at 15.59.14.png" descr="Screenshot 2019-02-19 at 15.59.1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772603" y="1670305"/>
            <a:ext cx="6568817" cy="71556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age:"/>
          <p:cNvSpPr txBox="1"/>
          <p:nvPr/>
        </p:nvSpPr>
        <p:spPr>
          <a:xfrm>
            <a:off x="11583651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1">
              <a:defRPr b="1" sz="1600">
                <a:solidFill>
                  <a:srgbClr val="2F333A"/>
                </a:solidFill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167" name="Kitronik | LESSON PLANS"/>
          <p:cNvSpPr txBox="1"/>
          <p:nvPr/>
        </p:nvSpPr>
        <p:spPr>
          <a:xfrm>
            <a:off x="501218" y="9055099"/>
            <a:ext cx="2280997" cy="336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1">
              <a:defRPr b="1" sz="1600">
                <a:solidFill>
                  <a:srgbClr val="2F333A"/>
                </a:solidFill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72" name="Group"/>
          <p:cNvGrpSpPr/>
          <p:nvPr/>
        </p:nvGrpSpPr>
        <p:grpSpPr>
          <a:xfrm>
            <a:off x="560369" y="320056"/>
            <a:ext cx="11884063" cy="1145410"/>
            <a:chOff x="-1" y="0"/>
            <a:chExt cx="11884061" cy="1145408"/>
          </a:xfrm>
        </p:grpSpPr>
        <p:pic>
          <p:nvPicPr>
            <p:cNvPr id="168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2" y="-1"/>
              <a:ext cx="2081744" cy="8342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9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6" y="69886"/>
              <a:ext cx="9611505" cy="6997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70" name="Line"/>
            <p:cNvSpPr/>
            <p:nvPr/>
          </p:nvSpPr>
          <p:spPr>
            <a:xfrm flipV="1">
              <a:off x="1586" y="1107205"/>
              <a:ext cx="11882475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71" name="Line"/>
            <p:cNvSpPr/>
            <p:nvPr/>
          </p:nvSpPr>
          <p:spPr>
            <a:xfrm flipV="1">
              <a:off x="444" y="1145405"/>
              <a:ext cx="6060042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175" name="Group"/>
          <p:cNvGrpSpPr/>
          <p:nvPr/>
        </p:nvGrpSpPr>
        <p:grpSpPr>
          <a:xfrm>
            <a:off x="573294" y="8844107"/>
            <a:ext cx="11883614" cy="38208"/>
            <a:chOff x="-1" y="-1"/>
            <a:chExt cx="11883612" cy="38206"/>
          </a:xfrm>
        </p:grpSpPr>
        <p:sp>
          <p:nvSpPr>
            <p:cNvPr id="173" name="Line"/>
            <p:cNvSpPr/>
            <p:nvPr/>
          </p:nvSpPr>
          <p:spPr>
            <a:xfrm flipV="1">
              <a:off x="1140" y="-2"/>
              <a:ext cx="11882472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74" name="Line"/>
            <p:cNvSpPr/>
            <p:nvPr/>
          </p:nvSpPr>
          <p:spPr>
            <a:xfrm flipV="1">
              <a:off x="-2" y="38202"/>
              <a:ext cx="6060039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176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77" name="A SPIRIT LEVEL"/>
          <p:cNvSpPr txBox="1"/>
          <p:nvPr>
            <p:ph type="title"/>
          </p:nvPr>
        </p:nvSpPr>
        <p:spPr>
          <a:xfrm>
            <a:off x="558800" y="1650255"/>
            <a:ext cx="11099800" cy="837311"/>
          </a:xfrm>
          <a:prstGeom prst="rect">
            <a:avLst/>
          </a:prstGeom>
        </p:spPr>
        <p:txBody>
          <a:bodyPr/>
          <a:lstStyle/>
          <a:p>
            <a:pPr/>
            <a:r>
              <a:t>A SPIRIT LEVEL</a:t>
            </a:r>
          </a:p>
        </p:txBody>
      </p:sp>
      <p:pic>
        <p:nvPicPr>
          <p:cNvPr id="178" name="Picture 3" descr="Picture 3"/>
          <p:cNvPicPr>
            <a:picLocks noChangeAspect="1"/>
          </p:cNvPicPr>
          <p:nvPr/>
        </p:nvPicPr>
        <p:blipFill>
          <a:blip r:embed="rId4">
            <a:extLst/>
          </a:blip>
          <a:srcRect l="0" t="28514" r="0" b="7605"/>
          <a:stretch>
            <a:fillRect/>
          </a:stretch>
        </p:blipFill>
        <p:spPr>
          <a:xfrm>
            <a:off x="1300954" y="3329829"/>
            <a:ext cx="10402892" cy="441982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" name="Kitronik-grey-with-green-dots-1000px.jpg" descr="Kitronik-grey-with-green-dots-1000px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42530" y="3971151"/>
            <a:ext cx="4519742" cy="18112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age:"/>
          <p:cNvSpPr txBox="1"/>
          <p:nvPr/>
        </p:nvSpPr>
        <p:spPr>
          <a:xfrm>
            <a:off x="11583651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1">
              <a:defRPr b="1" sz="1600">
                <a:solidFill>
                  <a:srgbClr val="2F333A"/>
                </a:solidFill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181" name="Kitronik | LESSON PLANS"/>
          <p:cNvSpPr txBox="1"/>
          <p:nvPr/>
        </p:nvSpPr>
        <p:spPr>
          <a:xfrm>
            <a:off x="501218" y="9055099"/>
            <a:ext cx="2280997" cy="336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1">
              <a:defRPr b="1" sz="1600">
                <a:solidFill>
                  <a:srgbClr val="2F333A"/>
                </a:solidFill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86" name="Group"/>
          <p:cNvGrpSpPr/>
          <p:nvPr/>
        </p:nvGrpSpPr>
        <p:grpSpPr>
          <a:xfrm>
            <a:off x="560369" y="320056"/>
            <a:ext cx="11884063" cy="1145410"/>
            <a:chOff x="-1" y="0"/>
            <a:chExt cx="11884061" cy="1145408"/>
          </a:xfrm>
        </p:grpSpPr>
        <p:pic>
          <p:nvPicPr>
            <p:cNvPr id="182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2" y="-1"/>
              <a:ext cx="2081744" cy="8342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3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6" y="69886"/>
              <a:ext cx="9611505" cy="6997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4" name="Line"/>
            <p:cNvSpPr/>
            <p:nvPr/>
          </p:nvSpPr>
          <p:spPr>
            <a:xfrm flipV="1">
              <a:off x="1586" y="1107205"/>
              <a:ext cx="11882475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85" name="Line"/>
            <p:cNvSpPr/>
            <p:nvPr/>
          </p:nvSpPr>
          <p:spPr>
            <a:xfrm flipV="1">
              <a:off x="444" y="1145405"/>
              <a:ext cx="6060042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189" name="Group"/>
          <p:cNvGrpSpPr/>
          <p:nvPr/>
        </p:nvGrpSpPr>
        <p:grpSpPr>
          <a:xfrm>
            <a:off x="573294" y="8844107"/>
            <a:ext cx="11883614" cy="38208"/>
            <a:chOff x="-1" y="-1"/>
            <a:chExt cx="11883612" cy="38206"/>
          </a:xfrm>
        </p:grpSpPr>
        <p:sp>
          <p:nvSpPr>
            <p:cNvPr id="187" name="Line"/>
            <p:cNvSpPr/>
            <p:nvPr/>
          </p:nvSpPr>
          <p:spPr>
            <a:xfrm flipV="1">
              <a:off x="1140" y="-2"/>
              <a:ext cx="11882472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88" name="Line"/>
            <p:cNvSpPr/>
            <p:nvPr/>
          </p:nvSpPr>
          <p:spPr>
            <a:xfrm flipV="1">
              <a:off x="-2" y="38202"/>
              <a:ext cx="6060039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190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91" name="A SPIRIT LEVEL"/>
          <p:cNvSpPr txBox="1"/>
          <p:nvPr>
            <p:ph type="title"/>
          </p:nvPr>
        </p:nvSpPr>
        <p:spPr>
          <a:xfrm>
            <a:off x="558800" y="1650255"/>
            <a:ext cx="11099800" cy="837311"/>
          </a:xfrm>
          <a:prstGeom prst="rect">
            <a:avLst/>
          </a:prstGeom>
        </p:spPr>
        <p:txBody>
          <a:bodyPr/>
          <a:lstStyle/>
          <a:p>
            <a:pPr/>
            <a:r>
              <a:t>Accelerometer orientation</a:t>
            </a:r>
          </a:p>
        </p:txBody>
      </p:sp>
      <p:pic>
        <p:nvPicPr>
          <p:cNvPr id="192" name="Microbit_Accellerometer_Both.png" descr="Microbit_Accellerometer_Both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33587" y="1116901"/>
            <a:ext cx="12363027" cy="77255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age:"/>
          <p:cNvSpPr txBox="1"/>
          <p:nvPr/>
        </p:nvSpPr>
        <p:spPr>
          <a:xfrm>
            <a:off x="11583651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1">
              <a:defRPr b="1" sz="1600">
                <a:solidFill>
                  <a:srgbClr val="2F333A"/>
                </a:solidFill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195" name="Kitronik | LESSON PLANS"/>
          <p:cNvSpPr txBox="1"/>
          <p:nvPr/>
        </p:nvSpPr>
        <p:spPr>
          <a:xfrm>
            <a:off x="501218" y="9055099"/>
            <a:ext cx="2280997" cy="336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1">
              <a:defRPr b="1" sz="1600">
                <a:solidFill>
                  <a:srgbClr val="2F333A"/>
                </a:solidFill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00" name="Group"/>
          <p:cNvGrpSpPr/>
          <p:nvPr/>
        </p:nvGrpSpPr>
        <p:grpSpPr>
          <a:xfrm>
            <a:off x="560369" y="320056"/>
            <a:ext cx="11884063" cy="1145410"/>
            <a:chOff x="-1" y="0"/>
            <a:chExt cx="11884061" cy="1145408"/>
          </a:xfrm>
        </p:grpSpPr>
        <p:pic>
          <p:nvPicPr>
            <p:cNvPr id="196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2" y="-1"/>
              <a:ext cx="2081744" cy="8342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7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6" y="69886"/>
              <a:ext cx="9611505" cy="6997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8" name="Line"/>
            <p:cNvSpPr/>
            <p:nvPr/>
          </p:nvSpPr>
          <p:spPr>
            <a:xfrm flipV="1">
              <a:off x="1586" y="1107205"/>
              <a:ext cx="11882475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99" name="Line"/>
            <p:cNvSpPr/>
            <p:nvPr/>
          </p:nvSpPr>
          <p:spPr>
            <a:xfrm flipV="1">
              <a:off x="444" y="1145405"/>
              <a:ext cx="6060042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203" name="Group"/>
          <p:cNvGrpSpPr/>
          <p:nvPr/>
        </p:nvGrpSpPr>
        <p:grpSpPr>
          <a:xfrm>
            <a:off x="573294" y="8844107"/>
            <a:ext cx="11883614" cy="38208"/>
            <a:chOff x="-1" y="-1"/>
            <a:chExt cx="11883612" cy="38206"/>
          </a:xfrm>
        </p:grpSpPr>
        <p:sp>
          <p:nvSpPr>
            <p:cNvPr id="201" name="Line"/>
            <p:cNvSpPr/>
            <p:nvPr/>
          </p:nvSpPr>
          <p:spPr>
            <a:xfrm flipV="1">
              <a:off x="1140" y="-2"/>
              <a:ext cx="11882472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02" name="Line"/>
            <p:cNvSpPr/>
            <p:nvPr/>
          </p:nvSpPr>
          <p:spPr>
            <a:xfrm flipV="1">
              <a:off x="-2" y="38202"/>
              <a:ext cx="6060039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204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05" name="Initial ALgoRiTHM"/>
          <p:cNvSpPr txBox="1"/>
          <p:nvPr>
            <p:ph type="title"/>
          </p:nvPr>
        </p:nvSpPr>
        <p:spPr>
          <a:xfrm>
            <a:off x="558800" y="1650255"/>
            <a:ext cx="11099800" cy="837311"/>
          </a:xfrm>
          <a:prstGeom prst="rect">
            <a:avLst/>
          </a:prstGeom>
        </p:spPr>
        <p:txBody>
          <a:bodyPr/>
          <a:lstStyle/>
          <a:p>
            <a:pPr/>
            <a:r>
              <a:t>Initial ALgoRiTHM</a:t>
            </a:r>
          </a:p>
        </p:txBody>
      </p:sp>
      <p:sp>
        <p:nvSpPr>
          <p:cNvPr id="206" name="IF micro:bit is not level THEN…"/>
          <p:cNvSpPr txBox="1"/>
          <p:nvPr>
            <p:ph type="body" idx="1"/>
          </p:nvPr>
        </p:nvSpPr>
        <p:spPr>
          <a:xfrm>
            <a:off x="952500" y="2590800"/>
            <a:ext cx="11099800" cy="59147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IF micro:bit is not level THEN</a:t>
            </a:r>
          </a:p>
          <a:p>
            <a:pPr marL="0" indent="0">
              <a:buSzTx/>
              <a:buNone/>
            </a:pPr>
            <a:r>
              <a:t>	Display red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age:"/>
          <p:cNvSpPr txBox="1"/>
          <p:nvPr/>
        </p:nvSpPr>
        <p:spPr>
          <a:xfrm>
            <a:off x="11583651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1">
              <a:defRPr b="1" sz="1600">
                <a:solidFill>
                  <a:srgbClr val="2F333A"/>
                </a:solidFill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209" name="Kitronik | LESSON PLANS"/>
          <p:cNvSpPr txBox="1"/>
          <p:nvPr/>
        </p:nvSpPr>
        <p:spPr>
          <a:xfrm>
            <a:off x="501218" y="9055099"/>
            <a:ext cx="2280997" cy="336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1">
              <a:defRPr b="1" sz="1600">
                <a:solidFill>
                  <a:srgbClr val="2F333A"/>
                </a:solidFill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14" name="Group"/>
          <p:cNvGrpSpPr/>
          <p:nvPr/>
        </p:nvGrpSpPr>
        <p:grpSpPr>
          <a:xfrm>
            <a:off x="560369" y="320056"/>
            <a:ext cx="11884063" cy="1145410"/>
            <a:chOff x="-1" y="0"/>
            <a:chExt cx="11884061" cy="1145408"/>
          </a:xfrm>
        </p:grpSpPr>
        <p:pic>
          <p:nvPicPr>
            <p:cNvPr id="210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2" y="-1"/>
              <a:ext cx="2081744" cy="8342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1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6" y="69886"/>
              <a:ext cx="9611505" cy="6997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2" name="Line"/>
            <p:cNvSpPr/>
            <p:nvPr/>
          </p:nvSpPr>
          <p:spPr>
            <a:xfrm flipV="1">
              <a:off x="1586" y="1107205"/>
              <a:ext cx="11882475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13" name="Line"/>
            <p:cNvSpPr/>
            <p:nvPr/>
          </p:nvSpPr>
          <p:spPr>
            <a:xfrm flipV="1">
              <a:off x="444" y="1145405"/>
              <a:ext cx="6060042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217" name="Group"/>
          <p:cNvGrpSpPr/>
          <p:nvPr/>
        </p:nvGrpSpPr>
        <p:grpSpPr>
          <a:xfrm>
            <a:off x="573294" y="8844107"/>
            <a:ext cx="11883614" cy="38208"/>
            <a:chOff x="-1" y="-1"/>
            <a:chExt cx="11883612" cy="38206"/>
          </a:xfrm>
        </p:grpSpPr>
        <p:sp>
          <p:nvSpPr>
            <p:cNvPr id="215" name="Line"/>
            <p:cNvSpPr/>
            <p:nvPr/>
          </p:nvSpPr>
          <p:spPr>
            <a:xfrm flipV="1">
              <a:off x="1140" y="-2"/>
              <a:ext cx="11882472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16" name="Line"/>
            <p:cNvSpPr/>
            <p:nvPr/>
          </p:nvSpPr>
          <p:spPr>
            <a:xfrm flipV="1">
              <a:off x="-2" y="38202"/>
              <a:ext cx="6060039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218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19" name="Improved ALGORITHm"/>
          <p:cNvSpPr txBox="1"/>
          <p:nvPr>
            <p:ph type="title"/>
          </p:nvPr>
        </p:nvSpPr>
        <p:spPr>
          <a:xfrm>
            <a:off x="558800" y="1650255"/>
            <a:ext cx="11099800" cy="837311"/>
          </a:xfrm>
          <a:prstGeom prst="rect">
            <a:avLst/>
          </a:prstGeom>
        </p:spPr>
        <p:txBody>
          <a:bodyPr/>
          <a:lstStyle/>
          <a:p>
            <a:pPr/>
            <a:r>
              <a:t>Improved ALGORITHm</a:t>
            </a:r>
          </a:p>
        </p:txBody>
      </p:sp>
      <p:sp>
        <p:nvSpPr>
          <p:cNvPr id="220" name="FOREVER…"/>
          <p:cNvSpPr txBox="1"/>
          <p:nvPr>
            <p:ph type="body" idx="1"/>
          </p:nvPr>
        </p:nvSpPr>
        <p:spPr>
          <a:xfrm>
            <a:off x="952500" y="2590800"/>
            <a:ext cx="11099800" cy="5911702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FOREVER</a:t>
            </a:r>
          </a:p>
          <a:p>
            <a:pPr marL="0" indent="0">
              <a:buSzTx/>
              <a:buNone/>
            </a:pPr>
            <a:r>
              <a:t>	IF acceleration(x) &lt; XLevel THEN</a:t>
            </a:r>
          </a:p>
          <a:p>
            <a:pPr marL="0" indent="0">
              <a:buSzTx/>
              <a:buNone/>
            </a:pPr>
            <a:r>
              <a:t>		Display red</a:t>
            </a:r>
          </a:p>
          <a:p>
            <a:pPr marL="0" indent="0">
              <a:buSzTx/>
              <a:buNone/>
            </a:pPr>
            <a:r>
              <a:t>	ELSE IF acceleration(x) &gt; Xlevel THEN</a:t>
            </a:r>
          </a:p>
          <a:p>
            <a:pPr marL="0" indent="0">
              <a:buSzTx/>
              <a:buNone/>
            </a:pPr>
            <a:r>
              <a:t>		Display red</a:t>
            </a:r>
          </a:p>
          <a:p>
            <a:pPr marL="0" indent="0">
              <a:buSzTx/>
              <a:buNone/>
            </a:pPr>
            <a:r>
              <a:t>	ELSE IF acceleration(y) &lt; YLevel THEN</a:t>
            </a:r>
          </a:p>
          <a:p>
            <a:pPr marL="0" indent="0">
              <a:buSzTx/>
              <a:buNone/>
            </a:pPr>
            <a:r>
              <a:t>		Display red</a:t>
            </a:r>
          </a:p>
          <a:p>
            <a:pPr marL="0" indent="0">
              <a:buSzTx/>
              <a:buNone/>
            </a:pPr>
            <a:r>
              <a:t>	ELSE IF acceleration(y) &gt; Ylevel THEN</a:t>
            </a:r>
          </a:p>
          <a:p>
            <a:pPr marL="0" indent="0">
              <a:buSzTx/>
              <a:buNone/>
            </a:pPr>
            <a:r>
              <a:t>		Display red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age:"/>
          <p:cNvSpPr txBox="1"/>
          <p:nvPr/>
        </p:nvSpPr>
        <p:spPr>
          <a:xfrm>
            <a:off x="11583651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1">
              <a:defRPr b="1" sz="1600">
                <a:solidFill>
                  <a:srgbClr val="2F333A"/>
                </a:solidFill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223" name="Kitronik | LESSON PLANS"/>
          <p:cNvSpPr txBox="1"/>
          <p:nvPr/>
        </p:nvSpPr>
        <p:spPr>
          <a:xfrm>
            <a:off x="501218" y="9055099"/>
            <a:ext cx="2280997" cy="336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1">
              <a:defRPr b="1" sz="1600">
                <a:solidFill>
                  <a:srgbClr val="2F333A"/>
                </a:solidFill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28" name="Group"/>
          <p:cNvGrpSpPr/>
          <p:nvPr/>
        </p:nvGrpSpPr>
        <p:grpSpPr>
          <a:xfrm>
            <a:off x="560369" y="320056"/>
            <a:ext cx="11884063" cy="1145410"/>
            <a:chOff x="-1" y="0"/>
            <a:chExt cx="11884061" cy="1145408"/>
          </a:xfrm>
        </p:grpSpPr>
        <p:pic>
          <p:nvPicPr>
            <p:cNvPr id="224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2" y="-1"/>
              <a:ext cx="2081744" cy="8342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5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6" y="69886"/>
              <a:ext cx="9611505" cy="6997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26" name="Line"/>
            <p:cNvSpPr/>
            <p:nvPr/>
          </p:nvSpPr>
          <p:spPr>
            <a:xfrm flipV="1">
              <a:off x="1586" y="1107205"/>
              <a:ext cx="11882475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27" name="Line"/>
            <p:cNvSpPr/>
            <p:nvPr/>
          </p:nvSpPr>
          <p:spPr>
            <a:xfrm flipV="1">
              <a:off x="444" y="1145405"/>
              <a:ext cx="6060042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231" name="Group"/>
          <p:cNvGrpSpPr/>
          <p:nvPr/>
        </p:nvGrpSpPr>
        <p:grpSpPr>
          <a:xfrm>
            <a:off x="573294" y="8844107"/>
            <a:ext cx="11883614" cy="38208"/>
            <a:chOff x="-1" y="-1"/>
            <a:chExt cx="11883612" cy="38206"/>
          </a:xfrm>
        </p:grpSpPr>
        <p:sp>
          <p:nvSpPr>
            <p:cNvPr id="229" name="Line"/>
            <p:cNvSpPr/>
            <p:nvPr/>
          </p:nvSpPr>
          <p:spPr>
            <a:xfrm flipV="1">
              <a:off x="1140" y="-2"/>
              <a:ext cx="11882472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30" name="Line"/>
            <p:cNvSpPr/>
            <p:nvPr/>
          </p:nvSpPr>
          <p:spPr>
            <a:xfrm flipV="1">
              <a:off x="-2" y="38202"/>
              <a:ext cx="6060039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232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33" name="Algorithm for reduced sensitivity"/>
          <p:cNvSpPr txBox="1"/>
          <p:nvPr>
            <p:ph type="title"/>
          </p:nvPr>
        </p:nvSpPr>
        <p:spPr>
          <a:xfrm>
            <a:off x="558800" y="1650255"/>
            <a:ext cx="11099800" cy="837311"/>
          </a:xfrm>
          <a:prstGeom prst="rect">
            <a:avLst/>
          </a:prstGeom>
        </p:spPr>
        <p:txBody>
          <a:bodyPr/>
          <a:lstStyle/>
          <a:p>
            <a:pPr/>
            <a:r>
              <a:t>Algorithm for reduced sensitivity</a:t>
            </a:r>
          </a:p>
        </p:txBody>
      </p:sp>
      <p:sp>
        <p:nvSpPr>
          <p:cNvPr id="234" name="FOREVER…"/>
          <p:cNvSpPr txBox="1"/>
          <p:nvPr>
            <p:ph type="body" idx="1"/>
          </p:nvPr>
        </p:nvSpPr>
        <p:spPr>
          <a:xfrm>
            <a:off x="952500" y="2590800"/>
            <a:ext cx="11099800" cy="59147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FOREVER</a:t>
            </a:r>
          </a:p>
          <a:p>
            <a:pPr marL="0" indent="0">
              <a:buSzTx/>
              <a:buNone/>
            </a:pPr>
            <a:r>
              <a:t>	IF acceleration(x) &lt; XLevel</a:t>
            </a:r>
            <a:r>
              <a:rPr>
                <a:solidFill>
                  <a:srgbClr val="EE230C"/>
                </a:solidFill>
              </a:rPr>
              <a:t> - 5</a:t>
            </a:r>
            <a:r>
              <a:t> THEN</a:t>
            </a:r>
          </a:p>
          <a:p>
            <a:pPr marL="0" indent="0">
              <a:buSzTx/>
              <a:buNone/>
            </a:pPr>
            <a:r>
              <a:t>		Display red</a:t>
            </a:r>
          </a:p>
          <a:p>
            <a:pPr marL="0" indent="0">
              <a:buSzTx/>
              <a:buNone/>
            </a:pPr>
            <a:r>
              <a:t>	ELSE IF acceleration(x) &gt; Xlevel </a:t>
            </a:r>
            <a:r>
              <a:rPr>
                <a:solidFill>
                  <a:srgbClr val="EE230C"/>
                </a:solidFill>
              </a:rPr>
              <a:t>+ 5</a:t>
            </a:r>
            <a:r>
              <a:t> THEN</a:t>
            </a:r>
          </a:p>
          <a:p>
            <a:pPr marL="0" indent="0">
              <a:buSzTx/>
              <a:buNone/>
            </a:pPr>
            <a:r>
              <a:t>		Display red</a:t>
            </a:r>
          </a:p>
          <a:p>
            <a:pPr marL="0" indent="0">
              <a:buSzTx/>
              <a:buNone/>
            </a:pPr>
            <a:r>
              <a:t>	ELSE IF acceleration(y) &lt; YLeve l</a:t>
            </a:r>
            <a:r>
              <a:rPr>
                <a:solidFill>
                  <a:srgbClr val="EE230C"/>
                </a:solidFill>
              </a:rPr>
              <a:t> - 5</a:t>
            </a:r>
            <a:r>
              <a:t> THEN</a:t>
            </a:r>
          </a:p>
          <a:p>
            <a:pPr marL="0" indent="0">
              <a:buSzTx/>
              <a:buNone/>
            </a:pPr>
            <a:r>
              <a:t>		Display red</a:t>
            </a:r>
          </a:p>
          <a:p>
            <a:pPr marL="0" indent="0">
              <a:buSzTx/>
              <a:buNone/>
            </a:pPr>
            <a:r>
              <a:t>	ELSE IF acceleration(y) &gt; Ylevel </a:t>
            </a:r>
            <a:r>
              <a:rPr>
                <a:solidFill>
                  <a:srgbClr val="EE230C"/>
                </a:solidFill>
              </a:rPr>
              <a:t>+ 5</a:t>
            </a:r>
            <a:r>
              <a:t> THEN</a:t>
            </a:r>
          </a:p>
          <a:p>
            <a:pPr marL="0" indent="0">
              <a:buSzTx/>
              <a:buNone/>
            </a:pPr>
            <a:r>
              <a:t>		Display red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age:"/>
          <p:cNvSpPr txBox="1"/>
          <p:nvPr/>
        </p:nvSpPr>
        <p:spPr>
          <a:xfrm>
            <a:off x="11583651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1">
              <a:defRPr b="1" sz="1600">
                <a:solidFill>
                  <a:srgbClr val="2F333A"/>
                </a:solidFill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237" name="Kitronik | LESSON PLANS"/>
          <p:cNvSpPr txBox="1"/>
          <p:nvPr/>
        </p:nvSpPr>
        <p:spPr>
          <a:xfrm>
            <a:off x="501218" y="9055099"/>
            <a:ext cx="2280997" cy="336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1">
              <a:defRPr b="1" sz="1600">
                <a:solidFill>
                  <a:srgbClr val="2F333A"/>
                </a:solidFill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42" name="Group"/>
          <p:cNvGrpSpPr/>
          <p:nvPr/>
        </p:nvGrpSpPr>
        <p:grpSpPr>
          <a:xfrm>
            <a:off x="560369" y="320056"/>
            <a:ext cx="11884063" cy="1145410"/>
            <a:chOff x="-1" y="0"/>
            <a:chExt cx="11884061" cy="1145408"/>
          </a:xfrm>
        </p:grpSpPr>
        <p:pic>
          <p:nvPicPr>
            <p:cNvPr id="238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2" y="-1"/>
              <a:ext cx="2081744" cy="8342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9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6" y="69886"/>
              <a:ext cx="9611505" cy="6997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40" name="Line"/>
            <p:cNvSpPr/>
            <p:nvPr/>
          </p:nvSpPr>
          <p:spPr>
            <a:xfrm flipV="1">
              <a:off x="1586" y="1107205"/>
              <a:ext cx="11882475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41" name="Line"/>
            <p:cNvSpPr/>
            <p:nvPr/>
          </p:nvSpPr>
          <p:spPr>
            <a:xfrm flipV="1">
              <a:off x="444" y="1145405"/>
              <a:ext cx="6060042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245" name="Group"/>
          <p:cNvGrpSpPr/>
          <p:nvPr/>
        </p:nvGrpSpPr>
        <p:grpSpPr>
          <a:xfrm>
            <a:off x="573294" y="8844107"/>
            <a:ext cx="11883614" cy="38208"/>
            <a:chOff x="-1" y="-1"/>
            <a:chExt cx="11883612" cy="38206"/>
          </a:xfrm>
        </p:grpSpPr>
        <p:sp>
          <p:nvSpPr>
            <p:cNvPr id="243" name="Line"/>
            <p:cNvSpPr/>
            <p:nvPr/>
          </p:nvSpPr>
          <p:spPr>
            <a:xfrm flipV="1">
              <a:off x="1140" y="-2"/>
              <a:ext cx="11882472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44" name="Line"/>
            <p:cNvSpPr/>
            <p:nvPr/>
          </p:nvSpPr>
          <p:spPr>
            <a:xfrm flipV="1">
              <a:off x="-2" y="38202"/>
              <a:ext cx="6060039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246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47" name="PATTERN SPOTTING"/>
          <p:cNvSpPr txBox="1"/>
          <p:nvPr>
            <p:ph type="title"/>
          </p:nvPr>
        </p:nvSpPr>
        <p:spPr>
          <a:xfrm>
            <a:off x="558800" y="1650255"/>
            <a:ext cx="11099800" cy="837311"/>
          </a:xfrm>
          <a:prstGeom prst="rect">
            <a:avLst/>
          </a:prstGeom>
        </p:spPr>
        <p:txBody>
          <a:bodyPr/>
          <a:lstStyle/>
          <a:p>
            <a:pPr/>
            <a:r>
              <a:t>PATTERN SPOTTING</a:t>
            </a:r>
          </a:p>
        </p:txBody>
      </p:sp>
      <p:sp>
        <p:nvSpPr>
          <p:cNvPr id="248" name="FOREVER…"/>
          <p:cNvSpPr txBox="1"/>
          <p:nvPr>
            <p:ph type="body" idx="1"/>
          </p:nvPr>
        </p:nvSpPr>
        <p:spPr>
          <a:xfrm>
            <a:off x="952500" y="2590800"/>
            <a:ext cx="11099800" cy="59147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FOREVER</a:t>
            </a:r>
          </a:p>
          <a:p>
            <a:pPr marL="0" indent="0">
              <a:buSzTx/>
              <a:buNone/>
            </a:pPr>
            <a:r>
              <a:t>	IF acceleration(x) &lt; Xlevel - 5 OR </a:t>
            </a:r>
          </a:p>
          <a:p>
            <a:pPr marL="0" indent="0">
              <a:buSzTx/>
              <a:buNone/>
            </a:pPr>
            <a:r>
              <a:t>	   acceleration(x) &gt; Xlevel +5 THEN</a:t>
            </a:r>
          </a:p>
          <a:p>
            <a:pPr marL="0" indent="0">
              <a:buSzTx/>
              <a:buNone/>
            </a:pPr>
            <a:r>
              <a:t>		Display red</a:t>
            </a:r>
          </a:p>
          <a:p>
            <a:pPr marL="0" indent="0">
              <a:buSzTx/>
              <a:buNone/>
            </a:pPr>
            <a:r>
              <a:t>	ELSE IF acceleration(y) &lt; Ylevel - 5 OR </a:t>
            </a:r>
          </a:p>
          <a:p>
            <a:pPr marL="0" indent="0">
              <a:buSzTx/>
              <a:buNone/>
            </a:pPr>
            <a:r>
              <a:t>                       acceleration(y) &gt; Ylevel + 5 THEN</a:t>
            </a:r>
          </a:p>
          <a:p>
            <a:pPr marL="0" indent="0">
              <a:buSzTx/>
              <a:buNone/>
            </a:pPr>
            <a:r>
              <a:t>		Display red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Page:"/>
          <p:cNvSpPr txBox="1"/>
          <p:nvPr/>
        </p:nvSpPr>
        <p:spPr>
          <a:xfrm>
            <a:off x="11583651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1">
              <a:defRPr b="1" sz="1600">
                <a:solidFill>
                  <a:srgbClr val="2F333A"/>
                </a:solidFill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251" name="Kitronik | LESSON PLANS"/>
          <p:cNvSpPr txBox="1"/>
          <p:nvPr/>
        </p:nvSpPr>
        <p:spPr>
          <a:xfrm>
            <a:off x="501218" y="9055099"/>
            <a:ext cx="2280997" cy="336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1">
              <a:defRPr b="1" sz="1600">
                <a:solidFill>
                  <a:srgbClr val="2F333A"/>
                </a:solidFill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56" name="Group"/>
          <p:cNvGrpSpPr/>
          <p:nvPr/>
        </p:nvGrpSpPr>
        <p:grpSpPr>
          <a:xfrm>
            <a:off x="560369" y="320056"/>
            <a:ext cx="11884063" cy="1145410"/>
            <a:chOff x="-1" y="0"/>
            <a:chExt cx="11884061" cy="1145408"/>
          </a:xfrm>
        </p:grpSpPr>
        <p:pic>
          <p:nvPicPr>
            <p:cNvPr id="252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2" y="-1"/>
              <a:ext cx="2081744" cy="8342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3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6" y="69886"/>
              <a:ext cx="9611505" cy="6997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54" name="Line"/>
            <p:cNvSpPr/>
            <p:nvPr/>
          </p:nvSpPr>
          <p:spPr>
            <a:xfrm flipV="1">
              <a:off x="1586" y="1107205"/>
              <a:ext cx="11882475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55" name="Line"/>
            <p:cNvSpPr/>
            <p:nvPr/>
          </p:nvSpPr>
          <p:spPr>
            <a:xfrm flipV="1">
              <a:off x="444" y="1145405"/>
              <a:ext cx="6060042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259" name="Group"/>
          <p:cNvGrpSpPr/>
          <p:nvPr/>
        </p:nvGrpSpPr>
        <p:grpSpPr>
          <a:xfrm>
            <a:off x="573294" y="8844107"/>
            <a:ext cx="11883614" cy="38208"/>
            <a:chOff x="-1" y="-1"/>
            <a:chExt cx="11883612" cy="38206"/>
          </a:xfrm>
        </p:grpSpPr>
        <p:sp>
          <p:nvSpPr>
            <p:cNvPr id="257" name="Line"/>
            <p:cNvSpPr/>
            <p:nvPr/>
          </p:nvSpPr>
          <p:spPr>
            <a:xfrm flipV="1">
              <a:off x="1140" y="-2"/>
              <a:ext cx="11882472" cy="4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58" name="Line"/>
            <p:cNvSpPr/>
            <p:nvPr/>
          </p:nvSpPr>
          <p:spPr>
            <a:xfrm flipV="1">
              <a:off x="-2" y="38202"/>
              <a:ext cx="6060039" cy="4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260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61" name="Final algorithm"/>
          <p:cNvSpPr txBox="1"/>
          <p:nvPr>
            <p:ph type="title"/>
          </p:nvPr>
        </p:nvSpPr>
        <p:spPr>
          <a:xfrm>
            <a:off x="558800" y="1650255"/>
            <a:ext cx="11099800" cy="837311"/>
          </a:xfrm>
          <a:prstGeom prst="rect">
            <a:avLst/>
          </a:prstGeom>
        </p:spPr>
        <p:txBody>
          <a:bodyPr/>
          <a:lstStyle/>
          <a:p>
            <a:pPr/>
            <a:r>
              <a:t>Final algorithm</a:t>
            </a:r>
          </a:p>
        </p:txBody>
      </p:sp>
      <p:sp>
        <p:nvSpPr>
          <p:cNvPr id="262" name="Show red…"/>
          <p:cNvSpPr txBox="1"/>
          <p:nvPr>
            <p:ph type="body" idx="1"/>
          </p:nvPr>
        </p:nvSpPr>
        <p:spPr>
          <a:xfrm>
            <a:off x="952500" y="2590800"/>
            <a:ext cx="11099800" cy="5914777"/>
          </a:xfrm>
          <a:prstGeom prst="rect">
            <a:avLst/>
          </a:prstGeom>
        </p:spPr>
        <p:txBody>
          <a:bodyPr/>
          <a:lstStyle/>
          <a:p>
            <a:pPr marL="0" indent="0" defTabSz="502412">
              <a:spcBef>
                <a:spcPts val="3600"/>
              </a:spcBef>
              <a:buSzTx/>
              <a:buNone/>
              <a:defRPr sz="2100"/>
            </a:pPr>
            <a:r>
              <a:t>Show red</a:t>
            </a:r>
          </a:p>
          <a:p>
            <a:pPr marL="0" indent="0" defTabSz="502412">
              <a:spcBef>
                <a:spcPts val="3600"/>
              </a:spcBef>
              <a:buSzTx/>
              <a:buNone/>
              <a:defRPr sz="2100"/>
            </a:pPr>
            <a:r>
              <a:t>FOREVER</a:t>
            </a:r>
          </a:p>
          <a:p>
            <a:pPr marL="0" indent="0" defTabSz="502412">
              <a:spcBef>
                <a:spcPts val="3600"/>
              </a:spcBef>
              <a:buSzTx/>
              <a:buNone/>
              <a:defRPr sz="2100"/>
            </a:pPr>
            <a:r>
              <a:t>	IF acceleration(x) &lt; XLevel -5 THEN</a:t>
            </a:r>
          </a:p>
          <a:p>
            <a:pPr marL="0" indent="0" defTabSz="502412">
              <a:spcBef>
                <a:spcPts val="3600"/>
              </a:spcBef>
              <a:buSzTx/>
              <a:buNone/>
              <a:defRPr sz="2100"/>
            </a:pPr>
            <a:r>
              <a:t>		Display </a:t>
            </a:r>
          </a:p>
          <a:p>
            <a:pPr marL="0" indent="0" defTabSz="502412">
              <a:spcBef>
                <a:spcPts val="3600"/>
              </a:spcBef>
              <a:buSzTx/>
              <a:buNone/>
              <a:defRPr sz="2100"/>
            </a:pPr>
            <a:r>
              <a:t>	ELSE IF acceleration(x) &gt; Xlevel + 5 THEN</a:t>
            </a:r>
          </a:p>
          <a:p>
            <a:pPr marL="0" indent="0" defTabSz="502412">
              <a:spcBef>
                <a:spcPts val="3600"/>
              </a:spcBef>
              <a:buSzTx/>
              <a:buNone/>
              <a:defRPr sz="2100"/>
            </a:pPr>
            <a:r>
              <a:t>		Display </a:t>
            </a:r>
          </a:p>
          <a:p>
            <a:pPr marL="0" indent="0" defTabSz="502412">
              <a:spcBef>
                <a:spcPts val="3600"/>
              </a:spcBef>
              <a:buSzTx/>
              <a:buNone/>
              <a:defRPr sz="2100"/>
            </a:pPr>
            <a:r>
              <a:t>	ELSE IF acceleration(y) &lt; Ylevel - 5 THEN</a:t>
            </a:r>
          </a:p>
          <a:p>
            <a:pPr marL="0" indent="0" defTabSz="502412">
              <a:spcBef>
                <a:spcPts val="3600"/>
              </a:spcBef>
              <a:buSzTx/>
              <a:buNone/>
              <a:defRPr sz="2100"/>
            </a:pPr>
            <a:r>
              <a:t>		Display </a:t>
            </a:r>
          </a:p>
          <a:p>
            <a:pPr marL="0" indent="0" defTabSz="502412">
              <a:spcBef>
                <a:spcPts val="3600"/>
              </a:spcBef>
              <a:buSzTx/>
              <a:buNone/>
              <a:defRPr sz="2100"/>
            </a:pPr>
            <a:r>
              <a:t>	ELSE IF acceleration(y) &gt; Ylevel + 5 THEN</a:t>
            </a:r>
          </a:p>
          <a:p>
            <a:pPr marL="0" indent="0" defTabSz="502412">
              <a:spcBef>
                <a:spcPts val="3600"/>
              </a:spcBef>
              <a:buSzTx/>
              <a:buNone/>
              <a:defRPr sz="2100"/>
            </a:pPr>
            <a:r>
              <a:t>		Display </a:t>
            </a:r>
          </a:p>
          <a:p>
            <a:pPr marL="0" indent="0" defTabSz="502412">
              <a:spcBef>
                <a:spcPts val="3600"/>
              </a:spcBef>
              <a:buSzTx/>
              <a:buNone/>
              <a:defRPr sz="2100"/>
            </a:pPr>
            <a:r>
              <a:t>	ELSE</a:t>
            </a:r>
          </a:p>
          <a:p>
            <a:pPr marL="0" indent="0" defTabSz="502412">
              <a:spcBef>
                <a:spcPts val="3600"/>
              </a:spcBef>
              <a:buSzTx/>
              <a:buNone/>
              <a:defRPr sz="2100"/>
            </a:pPr>
            <a:r>
              <a:t>		Display green</a:t>
            </a:r>
          </a:p>
        </p:txBody>
      </p:sp>
      <p:grpSp>
        <p:nvGrpSpPr>
          <p:cNvPr id="267" name="Group"/>
          <p:cNvGrpSpPr/>
          <p:nvPr/>
        </p:nvGrpSpPr>
        <p:grpSpPr>
          <a:xfrm>
            <a:off x="3141383" y="3817923"/>
            <a:ext cx="449455" cy="3460530"/>
            <a:chOff x="-1" y="0"/>
            <a:chExt cx="449453" cy="3460529"/>
          </a:xfrm>
        </p:grpSpPr>
        <p:sp>
          <p:nvSpPr>
            <p:cNvPr id="263" name="Arrow"/>
            <p:cNvSpPr/>
            <p:nvPr/>
          </p:nvSpPr>
          <p:spPr>
            <a:xfrm flipH="1">
              <a:off x="-1" y="-1"/>
              <a:ext cx="449454" cy="449452"/>
            </a:xfrm>
            <a:prstGeom prst="rightArrow">
              <a:avLst>
                <a:gd name="adj1" fmla="val 57740"/>
                <a:gd name="adj2" fmla="val 73781"/>
              </a:avLst>
            </a:prstGeom>
            <a:solidFill>
              <a:srgbClr val="00A6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64" name="Arrow"/>
            <p:cNvSpPr/>
            <p:nvPr/>
          </p:nvSpPr>
          <p:spPr>
            <a:xfrm flipH="1" rot="5400000">
              <a:off x="0" y="1981313"/>
              <a:ext cx="449453" cy="449453"/>
            </a:xfrm>
            <a:prstGeom prst="rightArrow">
              <a:avLst>
                <a:gd name="adj1" fmla="val 57740"/>
                <a:gd name="adj2" fmla="val 73781"/>
              </a:avLst>
            </a:prstGeom>
            <a:solidFill>
              <a:srgbClr val="00A6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65" name="Arrow"/>
            <p:cNvSpPr/>
            <p:nvPr/>
          </p:nvSpPr>
          <p:spPr>
            <a:xfrm rot="5400000">
              <a:off x="-1" y="3011077"/>
              <a:ext cx="449452" cy="449453"/>
            </a:xfrm>
            <a:prstGeom prst="rightArrow">
              <a:avLst>
                <a:gd name="adj1" fmla="val 57740"/>
                <a:gd name="adj2" fmla="val 73781"/>
              </a:avLst>
            </a:prstGeom>
            <a:solidFill>
              <a:srgbClr val="00A6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66" name="Arrow"/>
            <p:cNvSpPr/>
            <p:nvPr/>
          </p:nvSpPr>
          <p:spPr>
            <a:xfrm>
              <a:off x="-1" y="1021342"/>
              <a:ext cx="449454" cy="449451"/>
            </a:xfrm>
            <a:prstGeom prst="rightArrow">
              <a:avLst>
                <a:gd name="adj1" fmla="val 57740"/>
                <a:gd name="adj2" fmla="val 73781"/>
              </a:avLst>
            </a:prstGeom>
            <a:solidFill>
              <a:srgbClr val="00A6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Page:"/>
          <p:cNvSpPr txBox="1"/>
          <p:nvPr/>
        </p:nvSpPr>
        <p:spPr>
          <a:xfrm>
            <a:off x="11583654" y="9090152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2">
              <a:defRPr b="1" sz="1600">
                <a:solidFill>
                  <a:srgbClr val="2F333A"/>
                </a:solidFill>
              </a:defRPr>
            </a:lvl1pPr>
          </a:lstStyle>
          <a:p>
            <a:pPr/>
            <a:r>
              <a:t>Page:</a:t>
            </a:r>
          </a:p>
        </p:txBody>
      </p:sp>
      <p:sp>
        <p:nvSpPr>
          <p:cNvPr id="270" name="Kitronik | LESSON PLANS"/>
          <p:cNvSpPr txBox="1"/>
          <p:nvPr/>
        </p:nvSpPr>
        <p:spPr>
          <a:xfrm>
            <a:off x="501219" y="9055099"/>
            <a:ext cx="2280998" cy="336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l" defTabSz="1828432">
              <a:defRPr b="1" sz="1600">
                <a:solidFill>
                  <a:srgbClr val="2F333A"/>
                </a:solidFill>
              </a:defRPr>
            </a:pPr>
            <a:r>
              <a:t>Kitronik</a:t>
            </a:r>
            <a:r>
              <a:rPr>
                <a:solidFill>
                  <a:srgbClr val="91969B"/>
                </a:solidFill>
              </a:rPr>
              <a:t> </a:t>
            </a:r>
            <a:r>
              <a:t>|</a:t>
            </a:r>
            <a:r>
              <a:rPr>
                <a:solidFill>
                  <a:srgbClr val="91969B"/>
                </a:solidFill>
              </a:rP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75" name="Group"/>
          <p:cNvGrpSpPr/>
          <p:nvPr/>
        </p:nvGrpSpPr>
        <p:grpSpPr>
          <a:xfrm>
            <a:off x="560373" y="320057"/>
            <a:ext cx="11884055" cy="1145405"/>
            <a:chOff x="0" y="0"/>
            <a:chExt cx="11884053" cy="1145404"/>
          </a:xfrm>
        </p:grpSpPr>
        <p:pic>
          <p:nvPicPr>
            <p:cNvPr id="271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2081740" cy="834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72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9" cy="6997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73" name="Line"/>
            <p:cNvSpPr/>
            <p:nvPr/>
          </p:nvSpPr>
          <p:spPr>
            <a:xfrm flipV="1">
              <a:off x="1586" y="1107204"/>
              <a:ext cx="11882468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74" name="Line"/>
            <p:cNvSpPr/>
            <p:nvPr/>
          </p:nvSpPr>
          <p:spPr>
            <a:xfrm flipV="1">
              <a:off x="445" y="1145403"/>
              <a:ext cx="6060038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278" name="Group"/>
          <p:cNvGrpSpPr/>
          <p:nvPr/>
        </p:nvGrpSpPr>
        <p:grpSpPr>
          <a:xfrm>
            <a:off x="573297" y="8844110"/>
            <a:ext cx="11883607" cy="38203"/>
            <a:chOff x="0" y="0"/>
            <a:chExt cx="11883606" cy="38201"/>
          </a:xfrm>
        </p:grpSpPr>
        <p:sp>
          <p:nvSpPr>
            <p:cNvPr id="276" name="Line"/>
            <p:cNvSpPr/>
            <p:nvPr/>
          </p:nvSpPr>
          <p:spPr>
            <a:xfrm flipV="1">
              <a:off x="1140" y="-1"/>
              <a:ext cx="11882467" cy="2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277" name="Line"/>
            <p:cNvSpPr/>
            <p:nvPr/>
          </p:nvSpPr>
          <p:spPr>
            <a:xfrm flipV="1">
              <a:off x="0" y="38199"/>
              <a:ext cx="6060036" cy="2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sp>
        <p:nvSpPr>
          <p:cNvPr id="279" name="Slide Number"/>
          <p:cNvSpPr txBox="1"/>
          <p:nvPr>
            <p:ph type="sldNum" sz="quarter" idx="4294967295"/>
          </p:nvPr>
        </p:nvSpPr>
        <p:spPr>
          <a:xfrm>
            <a:off x="12203599" y="9045702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80" name="SETUP"/>
          <p:cNvSpPr txBox="1"/>
          <p:nvPr>
            <p:ph type="title"/>
          </p:nvPr>
        </p:nvSpPr>
        <p:spPr>
          <a:xfrm>
            <a:off x="558800" y="1650255"/>
            <a:ext cx="11099800" cy="837309"/>
          </a:xfrm>
          <a:prstGeom prst="rect">
            <a:avLst/>
          </a:prstGeom>
        </p:spPr>
        <p:txBody>
          <a:bodyPr/>
          <a:lstStyle/>
          <a:p>
            <a:pPr/>
            <a:r>
              <a:t>SETUP</a:t>
            </a:r>
          </a:p>
        </p:txBody>
      </p:sp>
      <p:pic>
        <p:nvPicPr>
          <p:cNvPr id="281" name="Screenshot 2018-11-06 at 12.57.26.png" descr="Screenshot 2018-11-06 at 12.57.2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73073" y="6787167"/>
            <a:ext cx="11884054" cy="1785275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1. Under Variables select “Make a Variable” and give it a name, e.g. Halo…"/>
          <p:cNvSpPr txBox="1"/>
          <p:nvPr/>
        </p:nvSpPr>
        <p:spPr>
          <a:xfrm>
            <a:off x="649528" y="2595734"/>
            <a:ext cx="11705743" cy="4699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spcBef>
                <a:spcPts val="800"/>
              </a:spcBef>
              <a:defRPr sz="2500">
                <a:latin typeface="DIN 2014"/>
                <a:ea typeface="DIN 2014"/>
                <a:cs typeface="DIN 2014"/>
                <a:sym typeface="DIN 2014"/>
              </a:defRPr>
            </a:pPr>
            <a:r>
              <a:t>1. Under Variables select “Make a Variable” and give it a name, e.g. Halo</a:t>
            </a:r>
          </a:p>
          <a:p>
            <a:pPr lvl="5" algn="l">
              <a:spcBef>
                <a:spcPts val="800"/>
              </a:spcBef>
              <a:defRPr sz="2500">
                <a:latin typeface="DIN 2014"/>
                <a:ea typeface="DIN 2014"/>
                <a:cs typeface="DIN 2014"/>
                <a:sym typeface="DIN 2014"/>
              </a:defRPr>
            </a:pPr>
            <a:r>
              <a:t>2. Under NeoPixel drag out “Set strip to Neopixel at pin P0 with 24 leds as RGB (GRB format)” and add it under “on start”</a:t>
            </a:r>
          </a:p>
          <a:p>
            <a:pPr algn="l">
              <a:spcBef>
                <a:spcPts val="800"/>
              </a:spcBef>
              <a:defRPr sz="2500">
                <a:latin typeface="DIN 2014"/>
                <a:ea typeface="DIN 2014"/>
                <a:cs typeface="DIN 2014"/>
                <a:sym typeface="DIN 2014"/>
              </a:defRPr>
            </a:pPr>
            <a:r>
              <a:t>a.   Change ‘strip’ to Halo</a:t>
            </a:r>
          </a:p>
          <a:p>
            <a:pPr lvl="5" algn="l">
              <a:spcBef>
                <a:spcPts val="800"/>
              </a:spcBef>
              <a:defRPr sz="2500">
                <a:latin typeface="DIN 2014"/>
                <a:ea typeface="DIN 2014"/>
                <a:cs typeface="DIN 2014"/>
                <a:sym typeface="DIN 2014"/>
              </a:defRPr>
            </a:pPr>
            <a:r>
              <a:t>b.   Notice how it’s connected to P0 – this is correct</a:t>
            </a:r>
          </a:p>
          <a:p>
            <a:pPr algn="l">
              <a:spcBef>
                <a:spcPts val="800"/>
              </a:spcBef>
              <a:defRPr sz="2500">
                <a:latin typeface="DIN 2014"/>
                <a:ea typeface="DIN 2014"/>
                <a:cs typeface="DIN 2014"/>
                <a:sym typeface="DIN 2014"/>
              </a:defRPr>
            </a:pPr>
            <a:r>
              <a:t>c.   Notice how it’s 24 LEDS – this is correct. If we had more LEDs we’d change this number.</a:t>
            </a:r>
          </a:p>
          <a:p>
            <a:pPr algn="l">
              <a:spcBef>
                <a:spcPts val="800"/>
              </a:spcBef>
              <a:defRPr sz="2500">
                <a:latin typeface="DIN 2014"/>
                <a:ea typeface="DIN 2014"/>
                <a:cs typeface="DIN 2014"/>
                <a:sym typeface="DIN 2014"/>
              </a:defRPr>
            </a:pPr>
            <a:r>
              <a:t>d.   Our lights are also in the RGB (GRB format).</a:t>
            </a:r>
          </a:p>
          <a:p>
            <a:pPr algn="l" defTabSz="457200">
              <a:spcBef>
                <a:spcPts val="800"/>
              </a:spcBef>
              <a:defRPr sz="2000">
                <a:latin typeface="DIN 2014"/>
                <a:ea typeface="DIN 2014"/>
                <a:cs typeface="DIN 2014"/>
                <a:sym typeface="DIN 2014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