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i="1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1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1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1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1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1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1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1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20" name="Slide Number"/>
          <p:cNvSpPr txBox="1"/>
          <p:nvPr>
            <p:ph type="sldNum" sz="quarter" idx="2"/>
          </p:nvPr>
        </p:nvSpPr>
        <p:spPr>
          <a:xfrm>
            <a:off x="12148735" y="9045703"/>
            <a:ext cx="333757" cy="355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A654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21" name="Title Text"/>
          <p:cNvSpPr txBox="1"/>
          <p:nvPr>
            <p:ph type="title"/>
          </p:nvPr>
        </p:nvSpPr>
        <p:spPr>
          <a:xfrm>
            <a:off x="558800" y="1650255"/>
            <a:ext cx="11099800" cy="837308"/>
          </a:xfrm>
          <a:prstGeom prst="rect">
            <a:avLst/>
          </a:prstGeom>
        </p:spPr>
        <p:txBody>
          <a:bodyPr anchor="t"/>
          <a:lstStyle>
            <a:lvl1pPr algn="l">
              <a:defRPr b="1" cap="all" sz="4400">
                <a:solidFill>
                  <a:srgbClr val="2F333A"/>
                </a:solidFill>
                <a:latin typeface="DIN 2014"/>
                <a:ea typeface="DIN 2014"/>
                <a:cs typeface="DIN 2014"/>
                <a:sym typeface="DIN 2014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2" name="Body Level One…"/>
          <p:cNvSpPr txBox="1"/>
          <p:nvPr>
            <p:ph type="body" idx="1"/>
          </p:nvPr>
        </p:nvSpPr>
        <p:spPr>
          <a:xfrm>
            <a:off x="952500" y="2590800"/>
            <a:ext cx="11099800" cy="5914777"/>
          </a:xfrm>
          <a:prstGeom prst="rect">
            <a:avLst/>
          </a:prstGeom>
        </p:spPr>
        <p:txBody>
          <a:bodyPr anchor="t"/>
          <a:lstStyle>
            <a:lvl1pPr marL="444500" indent="-444500"/>
            <a:lvl2pPr marL="889000" indent="-444500"/>
            <a:lvl3pPr marL="1333500" indent="-444500"/>
            <a:lvl4pPr marL="1778000" indent="-444500"/>
            <a:lvl5pPr marL="2222500" indent="-444500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lnSpc>
                <a:spcPct val="100000"/>
              </a:lnSpc>
              <a:spcBef>
                <a:spcPts val="3200"/>
              </a:spcBef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47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1pPr>
      <a:lvl2pPr marL="791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2pPr>
      <a:lvl3pPr marL="1236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3pPr>
      <a:lvl4pPr marL="1680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4pPr>
      <a:lvl5pPr marL="2125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5pPr>
      <a:lvl6pPr marL="2569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6pPr>
      <a:lvl7pPr marL="3014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7pPr>
      <a:lvl8pPr marL="34587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8pPr>
      <a:lvl9pPr marL="3903265" marR="0" indent="-347265" algn="l" defTabSz="584200" rtl="0" latinLnBrk="0">
        <a:lnSpc>
          <a:spcPct val="1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2500" u="none">
          <a:ln>
            <a:noFill/>
          </a:ln>
          <a:solidFill>
            <a:srgbClr val="000000"/>
          </a:solidFill>
          <a:uFillTx/>
          <a:latin typeface="DIN 2014"/>
          <a:ea typeface="DIN 2014"/>
          <a:cs typeface="DIN 2014"/>
          <a:sym typeface="DIN 2014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.png"/><Relationship Id="rId5" Type="http://schemas.openxmlformats.org/officeDocument/2006/relationships/image" Target="../media/image2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8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9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0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3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14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1.jpeg"/><Relationship Id="rId4" Type="http://schemas.openxmlformats.org/officeDocument/2006/relationships/image" Target="../media/image1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1.jpeg"/><Relationship Id="rId4" Type="http://schemas.openxmlformats.org/officeDocument/2006/relationships/image" Target="../media/image1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1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3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3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3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3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4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3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3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41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42" name="GETTING STARTE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 cap="none">
                <a:solidFill>
                  <a:srgbClr val="2F3234"/>
                </a:solidFill>
                <a:latin typeface="DIN 2014 Bold"/>
                <a:ea typeface="DIN 2014 Bold"/>
                <a:cs typeface="DIN 2014 Bold"/>
                <a:sym typeface="DIN 2014 Bold"/>
              </a:defRPr>
            </a:lvl1pPr>
          </a:lstStyle>
          <a:p>
            <a:pPr/>
            <a:r>
              <a:t>GETTING STARTED</a:t>
            </a:r>
          </a:p>
        </p:txBody>
      </p:sp>
      <p:pic>
        <p:nvPicPr>
          <p:cNvPr id="143" name="page1image38879856.png" descr="page1image38879856.png"/>
          <p:cNvPicPr>
            <a:picLocks noChangeAspect="1"/>
          </p:cNvPicPr>
          <p:nvPr/>
        </p:nvPicPr>
        <p:blipFill>
          <a:blip r:embed="rId4">
            <a:extLst/>
          </a:blip>
          <a:srcRect l="11842" t="0" r="0" b="0"/>
          <a:stretch>
            <a:fillRect/>
          </a:stretch>
        </p:blipFill>
        <p:spPr>
          <a:xfrm>
            <a:off x="5139124" y="2362770"/>
            <a:ext cx="7728077" cy="6172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icture 12" descr="Picture 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8764" y="7785462"/>
            <a:ext cx="3418945" cy="72219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WITH THE ZIP HALO"/>
          <p:cNvSpPr txBox="1"/>
          <p:nvPr>
            <p:ph type="body" sz="quarter" idx="1"/>
          </p:nvPr>
        </p:nvSpPr>
        <p:spPr>
          <a:xfrm>
            <a:off x="584200" y="2352824"/>
            <a:ext cx="6400800" cy="622697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914400">
              <a:lnSpc>
                <a:spcPct val="100000"/>
              </a:lnSpc>
              <a:spcBef>
                <a:spcPts val="700"/>
              </a:spcBef>
              <a:buSzTx/>
              <a:buNone/>
              <a:defRPr b="1" sz="3200">
                <a:solidFill>
                  <a:srgbClr val="00A454"/>
                </a:solidFill>
              </a:defRPr>
            </a:lvl1pPr>
          </a:lstStyle>
          <a:p>
            <a:pPr/>
            <a:r>
              <a:t>WITH THE ZIP HALO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79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84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80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1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2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83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87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85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86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8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89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pic>
        <p:nvPicPr>
          <p:cNvPr id="290" name="Screenshot 2018-11-06 at 13.00.55.png" descr="Screenshot 2018-11-06 at 13.00.5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86924" y="4647601"/>
            <a:ext cx="8843552" cy="1876725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When I press button A: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When I press button A:</a:t>
            </a:r>
          </a:p>
          <a:p>
            <a:pPr lvl="6" marL="0" indent="0">
              <a:buSzTx/>
              <a:buNone/>
            </a:pPr>
            <a:r>
              <a:t>Show specified RGB values on Halo (in this case white)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94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99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9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7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98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02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00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01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4" name="CHALLENGE 2 -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2 - Algorithm</a:t>
            </a:r>
          </a:p>
        </p:txBody>
      </p:sp>
      <p:sp>
        <p:nvSpPr>
          <p:cNvPr id="305" name="When I press button B: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496093" indent="-496093">
              <a:buSzPct val="100000"/>
              <a:buAutoNum type="arabicPeriod" startAt="1"/>
            </a:pPr>
            <a:r>
              <a:t>When I press button B:</a:t>
            </a:r>
          </a:p>
          <a:p>
            <a:pPr marL="496093" indent="-496093">
              <a:buSzPct val="100000"/>
              <a:buAutoNum type="arabicPeriod" startAt="1"/>
            </a:pPr>
            <a:r>
              <a:t>All the lights will go red</a:t>
            </a:r>
          </a:p>
          <a:p>
            <a:pPr marL="496093" indent="-496093">
              <a:buSzPct val="100000"/>
              <a:buAutoNum type="arabicPeriod" startAt="1"/>
            </a:pPr>
            <a:r>
              <a:t>Pause for 1 second</a:t>
            </a:r>
          </a:p>
          <a:p>
            <a:pPr marL="496093" indent="-496093">
              <a:buSzPct val="100000"/>
              <a:buAutoNum type="arabicPeriod" startAt="1"/>
            </a:pPr>
            <a:r>
              <a:t>All the lights will go blue</a:t>
            </a:r>
          </a:p>
          <a:p>
            <a:pPr marL="496093" indent="-496093">
              <a:buSzPct val="100000"/>
              <a:buAutoNum type="arabicPeriod" startAt="1"/>
            </a:pPr>
            <a:r>
              <a:t>Pause for 1 second</a:t>
            </a:r>
          </a:p>
          <a:p>
            <a:pPr marL="496093" indent="-496093">
              <a:buSzPct val="100000"/>
              <a:buAutoNum type="arabicPeriod" startAt="1"/>
            </a:pPr>
            <a:r>
              <a:t>All the lights will go green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0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1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0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1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1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1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1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18" name="CHALLENGE 2 -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2 - code</a:t>
            </a:r>
          </a:p>
        </p:txBody>
      </p:sp>
      <p:pic>
        <p:nvPicPr>
          <p:cNvPr id="319" name="Screenshot 2018-11-06 at 13.04.42.png" descr="Screenshot 2018-11-06 at 13.04.4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83073" y="3348044"/>
            <a:ext cx="6851254" cy="36134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2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2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2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2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3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2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2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32" name="REPEAT LOO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REPEAT LOOP</a:t>
            </a:r>
          </a:p>
        </p:txBody>
      </p:sp>
      <p:pic>
        <p:nvPicPr>
          <p:cNvPr id="333" name="Screenshot 2018-11-06 at 13.03.56.png" descr="Screenshot 2018-11-06 at 13.03.5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95622" y="2846447"/>
            <a:ext cx="7026156" cy="4854436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Straight Arrow Connector 5"/>
          <p:cNvSpPr/>
          <p:nvPr/>
        </p:nvSpPr>
        <p:spPr>
          <a:xfrm flipH="1" flipV="1">
            <a:off x="5193950" y="6724599"/>
            <a:ext cx="2160241" cy="1296146"/>
          </a:xfrm>
          <a:prstGeom prst="line">
            <a:avLst/>
          </a:prstGeom>
          <a:ln w="76200">
            <a:solidFill>
              <a:srgbClr val="FF0000"/>
            </a:solidFill>
            <a:tailEnd type="triangle"/>
          </a:ln>
        </p:spPr>
        <p:txBody>
          <a:bodyPr lIns="45718" tIns="45718" rIns="45718" bIns="45718"/>
          <a:lstStyle/>
          <a:p>
            <a:pPr defTabSz="825500">
              <a:defRPr sz="3000"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3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4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3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9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4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4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4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4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47" name="FOR LOO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 LOOP</a:t>
            </a:r>
          </a:p>
        </p:txBody>
      </p:sp>
      <p:pic>
        <p:nvPicPr>
          <p:cNvPr id="348" name="Screenshot 2018-11-06 at 13.05.45.png" descr="Screenshot 2018-11-06 at 13.05.4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84946" y="3607986"/>
            <a:ext cx="4860308" cy="33898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5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5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5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3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5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5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5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5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60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61" name="BRIGHTNE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BRIGHTNESS</a:t>
            </a:r>
          </a:p>
        </p:txBody>
      </p:sp>
      <p:pic>
        <p:nvPicPr>
          <p:cNvPr id="362" name="Screenshot 2019-01-31 at 13.11.00.png" descr="Screenshot 2019-01-31 at 13.11.0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76399" y="3054230"/>
            <a:ext cx="9652001" cy="4775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6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7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6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6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7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7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7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5" name="CHALLENGE 3 - Light show using Loo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3 - Light show using Loops</a:t>
            </a:r>
          </a:p>
        </p:txBody>
      </p:sp>
      <p:sp>
        <p:nvSpPr>
          <p:cNvPr id="376" name="Create a light show using: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Create a light show using:</a:t>
            </a:r>
          </a:p>
          <a:p>
            <a:pPr marL="0" indent="0">
              <a:buSzTx/>
              <a:buNone/>
            </a:pPr>
            <a:r>
              <a:t>- RGB blocks</a:t>
            </a:r>
          </a:p>
          <a:p>
            <a:pPr marL="0" indent="0">
              <a:buSzTx/>
              <a:buNone/>
            </a:pPr>
            <a:r>
              <a:t>- A Loop (Repeat, For or both)</a:t>
            </a:r>
          </a:p>
          <a:p>
            <a:pPr marL="0" indent="0">
              <a:buSzTx/>
              <a:buNone/>
            </a:pPr>
            <a:r>
              <a:t>- Brightness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79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84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80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1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2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83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387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85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86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388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89" name="CHALLENGE 3 - Answ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3 - Answer</a:t>
            </a:r>
          </a:p>
        </p:txBody>
      </p:sp>
      <p:pic>
        <p:nvPicPr>
          <p:cNvPr id="390" name="Screenshot 2019-01-31 at 13.14.53.png" descr="Screenshot 2019-01-31 at 13.14.5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47029" y="2424637"/>
            <a:ext cx="5468077" cy="6256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393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398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39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5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6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397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399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00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02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03" name="Challenge 4 - One light at a tim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4 - One light at a time</a:t>
            </a:r>
          </a:p>
        </p:txBody>
      </p:sp>
      <p:sp>
        <p:nvSpPr>
          <p:cNvPr id="404" name="1. Neopixel &gt; More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1. Neopixel &gt; More</a:t>
            </a:r>
          </a:p>
          <a:p>
            <a:pPr lvl="8" marL="0" indent="0">
              <a:buSzTx/>
              <a:buNone/>
            </a:pPr>
            <a:r>
              <a:t>- item set pixel color at 0 to red</a:t>
            </a:r>
          </a:p>
          <a:p>
            <a:pPr marL="0" indent="0">
              <a:buSzTx/>
              <a:buNone/>
            </a:pPr>
            <a:r>
              <a:t>- Change item to Halo</a:t>
            </a:r>
          </a:p>
          <a:p>
            <a:pPr marL="0" indent="0">
              <a:buSzTx/>
              <a:buNone/>
            </a:pPr>
            <a:r>
              <a:t>2. Neopixel </a:t>
            </a:r>
          </a:p>
          <a:p>
            <a:pPr marL="0" indent="0">
              <a:buSzTx/>
              <a:buNone/>
            </a:pPr>
            <a:r>
              <a:t>- item show</a:t>
            </a:r>
          </a:p>
          <a:p>
            <a:pPr marL="0" indent="0">
              <a:buSzTx/>
              <a:buNone/>
            </a:pPr>
            <a:r>
              <a:t>- Change item to Halo</a:t>
            </a:r>
          </a:p>
        </p:txBody>
      </p:sp>
      <p:pic>
        <p:nvPicPr>
          <p:cNvPr id="405" name="Screenshot 2018-11-06 at 13.08.00.png" descr="Screenshot 2018-11-06 at 13.08.0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16036" y="3601081"/>
            <a:ext cx="5805902" cy="20180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0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1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0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1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1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1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1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18" name="Challenge 4 -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4 - Algorithm</a:t>
            </a:r>
          </a:p>
        </p:txBody>
      </p:sp>
      <p:sp>
        <p:nvSpPr>
          <p:cNvPr id="419" name="For index from 0 to 23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For index from 0 to 23</a:t>
            </a:r>
          </a:p>
          <a:p>
            <a:pPr marL="0" indent="0">
              <a:buSzTx/>
              <a:buNone/>
            </a:pPr>
            <a:r>
              <a:t>- Set pixel colour at index to red</a:t>
            </a:r>
          </a:p>
          <a:p>
            <a:pPr marL="0" indent="0">
              <a:buSzTx/>
              <a:buNone/>
            </a:pPr>
            <a:r>
              <a:t>- Show lights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48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53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4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52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56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54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55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57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8" name="THE HA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HALO</a:t>
            </a:r>
          </a:p>
        </p:txBody>
      </p:sp>
      <p:pic>
        <p:nvPicPr>
          <p:cNvPr id="159" name="ZIP HALO component diagram-01.png" descr="ZIP HALO component diagram-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62202" y="2214672"/>
            <a:ext cx="10080396" cy="60912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2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2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2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2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3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2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2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32" name="Challenge 4 - C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4 - Code</a:t>
            </a:r>
          </a:p>
        </p:txBody>
      </p:sp>
      <p:pic>
        <p:nvPicPr>
          <p:cNvPr id="433" name="Screenshot 2019-01-21 at 09.42.55.png" descr="Screenshot 2019-01-21 at 09.42.5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4444" y="2813623"/>
            <a:ext cx="9668512" cy="4893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436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441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43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38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9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40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444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442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443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4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46" name="Summary not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Summary notes</a:t>
            </a:r>
          </a:p>
        </p:txBody>
      </p:sp>
      <p:sp>
        <p:nvSpPr>
          <p:cNvPr id="447" name="Can you label a Halo?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347265" indent="-347265"/>
            <a:r>
              <a:t>Can you label a Halo?</a:t>
            </a:r>
          </a:p>
          <a:p>
            <a:pPr marL="347265" indent="-347265"/>
            <a:r>
              <a:t>What does RGB stand for?</a:t>
            </a:r>
          </a:p>
          <a:p>
            <a:pPr marL="347265" indent="-347265"/>
            <a:r>
              <a:t>How do you add the neopixel package?</a:t>
            </a:r>
          </a:p>
          <a:p>
            <a:pPr marL="347265" indent="-347265"/>
            <a:r>
              <a:t>How do you set up the variable Halo?</a:t>
            </a:r>
          </a:p>
          <a:p>
            <a:pPr marL="347265" indent="-347265"/>
            <a:r>
              <a:t>What’s the difference between a Repeat loop and a For loop?</a:t>
            </a:r>
          </a:p>
          <a:p>
            <a:pPr marL="347265" indent="-347265"/>
            <a:r>
              <a:t>Top Tip for you next week?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Kitronik-grey-with-green-dots-1000px.jpg" descr="Kitronik-grey-with-green-dots-10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2530" y="3971151"/>
            <a:ext cx="4519739" cy="1811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62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67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63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5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66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70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68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69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71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72" name="LOOK CLOS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LOOK CLOSER</a:t>
            </a:r>
          </a:p>
        </p:txBody>
      </p:sp>
      <p:pic>
        <p:nvPicPr>
          <p:cNvPr id="173" name="Content Placeholder 11" descr="Content Placeholder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9831" y="2890407"/>
            <a:ext cx="11232537" cy="5042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ZIP HALO Render Lit up Pixels.jpg" descr="ZIP HALO Render Lit up Pixels.jpg"/>
          <p:cNvPicPr>
            <a:picLocks noChangeAspect="1"/>
          </p:cNvPicPr>
          <p:nvPr/>
        </p:nvPicPr>
        <p:blipFill>
          <a:blip r:embed="rId2">
            <a:extLst/>
          </a:blip>
          <a:srcRect l="9148" t="37217" r="14804" b="13855"/>
          <a:stretch>
            <a:fillRect/>
          </a:stretch>
        </p:blipFill>
        <p:spPr>
          <a:xfrm>
            <a:off x="635096" y="1418297"/>
            <a:ext cx="12273846" cy="7896829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77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82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78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9" name="Picture 17" descr="Picture 17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0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81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85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83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84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86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7" name="UP CLOSE"/>
          <p:cNvSpPr txBox="1"/>
          <p:nvPr>
            <p:ph type="title"/>
          </p:nvPr>
        </p:nvSpPr>
        <p:spPr>
          <a:xfrm>
            <a:off x="520700" y="7980613"/>
            <a:ext cx="11099800" cy="837308"/>
          </a:xfrm>
          <a:prstGeom prst="rect">
            <a:avLst/>
          </a:prstGeom>
        </p:spPr>
        <p:txBody>
          <a:bodyPr/>
          <a:lstStyle/>
          <a:p>
            <a:pPr/>
            <a:r>
              <a:t>UP CLOSE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1335" t="10511" r="47351" b="10510"/>
          <a:stretch>
            <a:fillRect/>
          </a:stretch>
        </p:blipFill>
        <p:spPr>
          <a:xfrm>
            <a:off x="8809278" y="1138393"/>
            <a:ext cx="4201942" cy="8032847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191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196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192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3" name="Picture 17" descr="Picture 17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4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95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99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197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198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00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01" name="WHAT COLOUR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COLOUR?</a:t>
            </a:r>
          </a:p>
        </p:txBody>
      </p:sp>
      <p:graphicFrame>
        <p:nvGraphicFramePr>
          <p:cNvPr id="202" name="Content Placeholder 3"/>
          <p:cNvGraphicFramePr/>
          <p:nvPr/>
        </p:nvGraphicFramePr>
        <p:xfrm>
          <a:off x="366272" y="2867025"/>
          <a:ext cx="5291975" cy="10083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759758"/>
                <a:gridCol w="1759758"/>
                <a:gridCol w="1759758"/>
              </a:tblGrid>
              <a:tr h="497840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Red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C9172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Green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0A65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Blue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0ADE5"/>
                    </a:solidFill>
                  </a:tcPr>
                </a:tc>
              </a:tr>
              <a:tr h="49784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255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</a:tr>
            </a:tbl>
          </a:graphicData>
        </a:graphic>
      </p:graphicFrame>
      <p:graphicFrame>
        <p:nvGraphicFramePr>
          <p:cNvPr id="203" name="Content Placeholder 3"/>
          <p:cNvGraphicFramePr/>
          <p:nvPr/>
        </p:nvGraphicFramePr>
        <p:xfrm>
          <a:off x="366272" y="5858503"/>
          <a:ext cx="5279275" cy="10210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755524"/>
                <a:gridCol w="1755524"/>
                <a:gridCol w="1755524"/>
              </a:tblGrid>
              <a:tr h="486564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Red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C9172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Green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0A65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Blue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1ADE5"/>
                    </a:solidFill>
                  </a:tcPr>
                </a:tc>
              </a:tr>
              <a:tr h="52181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255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255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</a:tr>
            </a:tbl>
          </a:graphicData>
        </a:graphic>
      </p:graphicFrame>
      <p:graphicFrame>
        <p:nvGraphicFramePr>
          <p:cNvPr id="204" name="Content Placeholder 3"/>
          <p:cNvGraphicFramePr/>
          <p:nvPr/>
        </p:nvGraphicFramePr>
        <p:xfrm>
          <a:off x="366272" y="7357417"/>
          <a:ext cx="5291975" cy="10210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759758"/>
                <a:gridCol w="1759758"/>
                <a:gridCol w="1759758"/>
              </a:tblGrid>
              <a:tr h="504190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Red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C9172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Green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0A65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Blue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1ADE5"/>
                    </a:solidFill>
                  </a:tcPr>
                </a:tc>
              </a:tr>
              <a:tr h="50419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100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</a:tr>
            </a:tbl>
          </a:graphicData>
        </a:graphic>
      </p:graphicFrame>
      <p:graphicFrame>
        <p:nvGraphicFramePr>
          <p:cNvPr id="205" name="Content Placeholder 3"/>
          <p:cNvGraphicFramePr/>
          <p:nvPr/>
        </p:nvGraphicFramePr>
        <p:xfrm>
          <a:off x="366272" y="4359589"/>
          <a:ext cx="5291975" cy="102108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759758"/>
                <a:gridCol w="1759758"/>
                <a:gridCol w="1759758"/>
              </a:tblGrid>
              <a:tr h="504190"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Red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C9172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Green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0A65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25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Blue</a:t>
                      </a:r>
                    </a:p>
                  </a:txBody>
                  <a:tcPr marL="45720" marR="45720" marT="45720" marB="45720" anchor="ctr" anchorCtr="0" horzOverflow="overflow">
                    <a:solidFill>
                      <a:srgbClr val="01ADE5"/>
                    </a:solidFill>
                  </a:tcPr>
                </a:tc>
              </a:tr>
              <a:tr h="50419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45720" marR="45720" marT="45720" marB="4572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5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255</a:t>
                      </a:r>
                    </a:p>
                  </a:txBody>
                  <a:tcPr marL="45720" marR="45720" marT="45720" marB="45720" anchor="ctr" anchorCtr="0" horzOverflow="overflow"/>
                </a:tc>
              </a:tr>
            </a:tbl>
          </a:graphicData>
        </a:graphic>
      </p:graphicFrame>
      <p:grpSp>
        <p:nvGrpSpPr>
          <p:cNvPr id="208" name="Group"/>
          <p:cNvGrpSpPr/>
          <p:nvPr/>
        </p:nvGrpSpPr>
        <p:grpSpPr>
          <a:xfrm>
            <a:off x="5880100" y="2830640"/>
            <a:ext cx="2956613" cy="560449"/>
            <a:chOff x="0" y="0"/>
            <a:chExt cx="2956612" cy="560448"/>
          </a:xfrm>
        </p:grpSpPr>
        <p:sp>
          <p:nvSpPr>
            <p:cNvPr id="206" name="Rectangle"/>
            <p:cNvSpPr/>
            <p:nvPr/>
          </p:nvSpPr>
          <p:spPr>
            <a:xfrm>
              <a:off x="0" y="31594"/>
              <a:ext cx="2956613" cy="497262"/>
            </a:xfrm>
            <a:prstGeom prst="rect">
              <a:avLst/>
            </a:prstGeom>
            <a:solidFill>
              <a:srgbClr val="C9172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07" name="TextBox 7"/>
            <p:cNvSpPr txBox="1"/>
            <p:nvPr/>
          </p:nvSpPr>
          <p:spPr>
            <a:xfrm>
              <a:off x="158284" y="-1"/>
              <a:ext cx="2087614" cy="5604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825500">
                <a:defRPr sz="3000">
                  <a:solidFill>
                    <a:srgbClr val="FFFFFF"/>
                  </a:solidFill>
                </a:defRPr>
              </a:lvl1pPr>
            </a:lstStyle>
            <a:p>
              <a:pPr/>
              <a:r>
                <a:t>Red</a:t>
              </a:r>
            </a:p>
          </p:txBody>
        </p:sp>
      </p:grpSp>
      <p:grpSp>
        <p:nvGrpSpPr>
          <p:cNvPr id="211" name="Group"/>
          <p:cNvGrpSpPr/>
          <p:nvPr/>
        </p:nvGrpSpPr>
        <p:grpSpPr>
          <a:xfrm>
            <a:off x="5880100" y="4342254"/>
            <a:ext cx="2938952" cy="560449"/>
            <a:chOff x="0" y="0"/>
            <a:chExt cx="2938951" cy="560448"/>
          </a:xfrm>
        </p:grpSpPr>
        <p:sp>
          <p:nvSpPr>
            <p:cNvPr id="209" name="Rectangle"/>
            <p:cNvSpPr/>
            <p:nvPr/>
          </p:nvSpPr>
          <p:spPr>
            <a:xfrm>
              <a:off x="0" y="18893"/>
              <a:ext cx="2938952" cy="497262"/>
            </a:xfrm>
            <a:prstGeom prst="rect">
              <a:avLst/>
            </a:prstGeom>
            <a:solidFill>
              <a:srgbClr val="01ADE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10" name="TextBox 8"/>
            <p:cNvSpPr txBox="1"/>
            <p:nvPr/>
          </p:nvSpPr>
          <p:spPr>
            <a:xfrm>
              <a:off x="158284" y="0"/>
              <a:ext cx="2592290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825500">
                <a:defRPr sz="3000">
                  <a:solidFill>
                    <a:srgbClr val="FFFFFF"/>
                  </a:solidFill>
                </a:defRPr>
              </a:lvl1pPr>
            </a:lstStyle>
            <a:p>
              <a:pPr/>
              <a:r>
                <a:t>Blue</a:t>
              </a:r>
            </a:p>
          </p:txBody>
        </p:sp>
      </p:grpSp>
      <p:grpSp>
        <p:nvGrpSpPr>
          <p:cNvPr id="214" name="Group"/>
          <p:cNvGrpSpPr/>
          <p:nvPr/>
        </p:nvGrpSpPr>
        <p:grpSpPr>
          <a:xfrm>
            <a:off x="5880100" y="5828468"/>
            <a:ext cx="2930499" cy="560449"/>
            <a:chOff x="0" y="0"/>
            <a:chExt cx="2930498" cy="560448"/>
          </a:xfrm>
        </p:grpSpPr>
        <p:sp>
          <p:nvSpPr>
            <p:cNvPr id="212" name="Rectangle"/>
            <p:cNvSpPr/>
            <p:nvPr/>
          </p:nvSpPr>
          <p:spPr>
            <a:xfrm>
              <a:off x="0" y="31594"/>
              <a:ext cx="2930499" cy="497262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13" name="TextBox 9"/>
            <p:cNvSpPr txBox="1"/>
            <p:nvPr/>
          </p:nvSpPr>
          <p:spPr>
            <a:xfrm>
              <a:off x="158284" y="0"/>
              <a:ext cx="2592290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825500">
                <a:defRPr sz="3000"/>
              </a:lvl1pPr>
            </a:lstStyle>
            <a:p>
              <a:pPr/>
              <a:r>
                <a:t>Yellow</a:t>
              </a:r>
            </a:p>
          </p:txBody>
        </p:sp>
      </p:grpSp>
      <p:grpSp>
        <p:nvGrpSpPr>
          <p:cNvPr id="217" name="Group"/>
          <p:cNvGrpSpPr/>
          <p:nvPr/>
        </p:nvGrpSpPr>
        <p:grpSpPr>
          <a:xfrm>
            <a:off x="5880100" y="7336290"/>
            <a:ext cx="2898133" cy="560449"/>
            <a:chOff x="0" y="0"/>
            <a:chExt cx="2898132" cy="560448"/>
          </a:xfrm>
        </p:grpSpPr>
        <p:sp>
          <p:nvSpPr>
            <p:cNvPr id="215" name="Rectangle"/>
            <p:cNvSpPr/>
            <p:nvPr/>
          </p:nvSpPr>
          <p:spPr>
            <a:xfrm>
              <a:off x="0" y="15796"/>
              <a:ext cx="2898133" cy="497263"/>
            </a:xfrm>
            <a:prstGeom prst="rect">
              <a:avLst/>
            </a:prstGeom>
            <a:solidFill>
              <a:srgbClr val="C91724">
                <a:alpha val="64102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16" name="TextBox 10"/>
            <p:cNvSpPr txBox="1"/>
            <p:nvPr/>
          </p:nvSpPr>
          <p:spPr>
            <a:xfrm>
              <a:off x="158284" y="0"/>
              <a:ext cx="2592290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825500">
                <a:defRPr sz="3000">
                  <a:solidFill>
                    <a:srgbClr val="FFFFFF"/>
                  </a:solidFill>
                </a:defRPr>
              </a:lvl1pPr>
            </a:lstStyle>
            <a:p>
              <a:pPr/>
              <a:r>
                <a:t>Less Red!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7" grpId="4"/>
      <p:bldP build="whole" bldLvl="1" animBg="1" rev="0" advAuto="0" spid="214" grpId="3"/>
      <p:bldP build="whole" bldLvl="1" animBg="1" rev="0" advAuto="0" spid="208" grpId="1"/>
      <p:bldP build="whole" bldLvl="1" animBg="1" rev="0" advAuto="0" spid="21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2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2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2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2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2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2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2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29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0" name="SET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SETUP</a:t>
            </a:r>
          </a:p>
        </p:txBody>
      </p:sp>
      <p:pic>
        <p:nvPicPr>
          <p:cNvPr id="231" name="Screenshot 2018-11-06 at 12.57.26.png" descr="Screenshot 2018-11-06 at 12.57.2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074" y="6787167"/>
            <a:ext cx="11884052" cy="1785274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1. Under Variables select “Make a Variable” and give it a name, e.g. Halo…"/>
          <p:cNvSpPr txBox="1"/>
          <p:nvPr/>
        </p:nvSpPr>
        <p:spPr>
          <a:xfrm>
            <a:off x="649528" y="2595735"/>
            <a:ext cx="11705743" cy="51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1. Under Variables select “Make a Variable” and give it a name, e.g. Halo</a:t>
            </a:r>
          </a:p>
          <a:p>
            <a:pPr lvl="5" indent="0"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2. Under NeoPixel drag out “Set strip to Neopixel at pin P0 with 24 leds as RGB (GRB format)” and add it under “on start”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a.   Change ‘strip’ to Halo</a:t>
            </a:r>
          </a:p>
          <a:p>
            <a:pPr lvl="5" indent="0"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b.   Notice how it’s connected to P0 – this is correct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c.   Notice how it’s 24 LEDS – this is correct. If we had more LEDs we’d change this number.</a:t>
            </a:r>
          </a:p>
          <a:p>
            <a:pPr algn="l">
              <a:spcBef>
                <a:spcPts val="800"/>
              </a:spcBef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d.   Our lights are also in the RGB (GRB format).</a:t>
            </a:r>
          </a:p>
          <a:p>
            <a:pPr algn="l" defTabSz="457200">
              <a:spcBef>
                <a:spcPts val="800"/>
              </a:spcBef>
              <a:defRPr b="0" sz="2000">
                <a:latin typeface="DIN 2014"/>
                <a:ea typeface="DIN 2014"/>
                <a:cs typeface="DIN 2014"/>
                <a:sym typeface="DIN 2014"/>
              </a:defRPr>
            </a:pPr>
          </a:p>
          <a:p>
            <a:pPr algn="l" defTabSz="457200">
              <a:spcBef>
                <a:spcPts val="800"/>
              </a:spcBef>
              <a:defRPr b="0" sz="2000">
                <a:latin typeface="DIN 2014"/>
                <a:ea typeface="DIN 2014"/>
                <a:cs typeface="DIN 2014"/>
                <a:sym typeface="DIN 2014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3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4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3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3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4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4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4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44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5" name="SAVE YOUR EYES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SAVE YOUR EYES!</a:t>
            </a:r>
          </a:p>
        </p:txBody>
      </p:sp>
      <p:pic>
        <p:nvPicPr>
          <p:cNvPr id="246" name="Screenshot 2018-11-06 at 15.25.10.png" descr="Screenshot 2018-11-06 at 15.25.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0374" y="6208729"/>
            <a:ext cx="11884052" cy="2471990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Neopixel &gt; More…"/>
          <p:cNvSpPr txBox="1"/>
          <p:nvPr/>
        </p:nvSpPr>
        <p:spPr>
          <a:xfrm>
            <a:off x="952500" y="2590800"/>
            <a:ext cx="11099800" cy="457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Neopixel &gt; More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Item set brightness 255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Change item to Halo</a:t>
            </a:r>
          </a:p>
          <a:p>
            <a:pPr marL="496093" indent="-496093" algn="l">
              <a:lnSpc>
                <a:spcPct val="10000"/>
              </a:lnSpc>
              <a:spcBef>
                <a:spcPts val="4200"/>
              </a:spcBef>
              <a:buSzPct val="100000"/>
              <a:buAutoNum type="arabicPeriod" startAt="1"/>
              <a:defRPr b="0" sz="2500">
                <a:latin typeface="DIN 2014"/>
                <a:ea typeface="DIN 2014"/>
                <a:cs typeface="DIN 2014"/>
                <a:sym typeface="DIN 2014"/>
              </a:defRPr>
            </a:pPr>
            <a:r>
              <a:t>Change 255 to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50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55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51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3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54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58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56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57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59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0" name="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</a:t>
            </a:r>
          </a:p>
        </p:txBody>
      </p:sp>
      <p:sp>
        <p:nvSpPr>
          <p:cNvPr id="261" name="When I press button A: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When I press button A:</a:t>
            </a:r>
          </a:p>
          <a:p>
            <a:pPr lvl="5" marL="0" indent="0">
              <a:buSzTx/>
              <a:buNone/>
            </a:pPr>
            <a:r>
              <a:t>- All the lights will go red</a:t>
            </a:r>
          </a:p>
        </p:txBody>
      </p:sp>
      <p:pic>
        <p:nvPicPr>
          <p:cNvPr id="262" name="Screenshot 2018-11-06 at 12.59.34.png" descr="Screenshot 2018-11-06 at 12.59.3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26492" y="4832518"/>
            <a:ext cx="5164416" cy="18767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age:"/>
          <p:cNvSpPr txBox="1"/>
          <p:nvPr/>
        </p:nvSpPr>
        <p:spPr>
          <a:xfrm>
            <a:off x="11583654" y="9090153"/>
            <a:ext cx="566044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r" defTabSz="1828433">
              <a:defRPr sz="1600">
                <a:solidFill>
                  <a:srgbClr val="2F333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/>
            </a:pPr>
            <a:r>
              <a:rPr b="1"/>
              <a:t>Page:</a:t>
            </a:r>
          </a:p>
        </p:txBody>
      </p:sp>
      <p:sp>
        <p:nvSpPr>
          <p:cNvPr id="265" name="Kitronik | LESSON PLANS"/>
          <p:cNvSpPr txBox="1"/>
          <p:nvPr/>
        </p:nvSpPr>
        <p:spPr>
          <a:xfrm>
            <a:off x="501219" y="9055100"/>
            <a:ext cx="2281000" cy="336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l" defTabSz="1828433">
              <a:defRPr sz="1600">
                <a:solidFill>
                  <a:srgbClr val="91969B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rgbClr val="2F333A"/>
                </a:solidFill>
              </a:rPr>
              <a:t>Kitronik</a:t>
            </a:r>
            <a:r>
              <a:t> </a:t>
            </a:r>
            <a:r>
              <a:rPr>
                <a:solidFill>
                  <a:srgbClr val="2F333A"/>
                </a:solidFill>
              </a:rPr>
              <a:t>|</a:t>
            </a:r>
            <a:r>
              <a:t> </a:t>
            </a:r>
            <a:r>
              <a:rPr>
                <a:solidFill>
                  <a:srgbClr val="00A654"/>
                </a:solidFill>
                <a:latin typeface="Calibri"/>
                <a:ea typeface="Calibri"/>
                <a:cs typeface="Calibri"/>
                <a:sym typeface="Calibri"/>
              </a:rPr>
              <a:t>LESSON PLANS</a:t>
            </a:r>
          </a:p>
        </p:txBody>
      </p:sp>
      <p:grpSp>
        <p:nvGrpSpPr>
          <p:cNvPr id="270" name="Group"/>
          <p:cNvGrpSpPr/>
          <p:nvPr/>
        </p:nvGrpSpPr>
        <p:grpSpPr>
          <a:xfrm>
            <a:off x="560374" y="320057"/>
            <a:ext cx="11884052" cy="1145404"/>
            <a:chOff x="0" y="0"/>
            <a:chExt cx="11884051" cy="1145403"/>
          </a:xfrm>
        </p:grpSpPr>
        <p:pic>
          <p:nvPicPr>
            <p:cNvPr id="266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2081738" cy="834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7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8771" b="0"/>
            <a:stretch>
              <a:fillRect/>
            </a:stretch>
          </p:blipFill>
          <p:spPr>
            <a:xfrm>
              <a:off x="2241175" y="69886"/>
              <a:ext cx="9611497" cy="6997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8" name="Line"/>
            <p:cNvSpPr/>
            <p:nvPr/>
          </p:nvSpPr>
          <p:spPr>
            <a:xfrm flipV="1">
              <a:off x="1587" y="1107204"/>
              <a:ext cx="11882465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69" name="Line"/>
            <p:cNvSpPr/>
            <p:nvPr/>
          </p:nvSpPr>
          <p:spPr>
            <a:xfrm flipV="1">
              <a:off x="446" y="1145403"/>
              <a:ext cx="6060036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273" name="Group"/>
          <p:cNvGrpSpPr/>
          <p:nvPr/>
        </p:nvGrpSpPr>
        <p:grpSpPr>
          <a:xfrm>
            <a:off x="573297" y="8844111"/>
            <a:ext cx="11883606" cy="38200"/>
            <a:chOff x="0" y="0"/>
            <a:chExt cx="11883604" cy="38199"/>
          </a:xfrm>
        </p:grpSpPr>
        <p:sp>
          <p:nvSpPr>
            <p:cNvPr id="271" name="Line"/>
            <p:cNvSpPr/>
            <p:nvPr/>
          </p:nvSpPr>
          <p:spPr>
            <a:xfrm flipV="1">
              <a:off x="1141" y="-1"/>
              <a:ext cx="11882464" cy="1"/>
            </a:xfrm>
            <a:prstGeom prst="line">
              <a:avLst/>
            </a:prstGeom>
            <a:noFill/>
            <a:ln w="508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sp>
          <p:nvSpPr>
            <p:cNvPr id="272" name="Line"/>
            <p:cNvSpPr/>
            <p:nvPr/>
          </p:nvSpPr>
          <p:spPr>
            <a:xfrm flipV="1">
              <a:off x="0" y="38199"/>
              <a:ext cx="6060035" cy="1"/>
            </a:xfrm>
            <a:prstGeom prst="line">
              <a:avLst/>
            </a:prstGeom>
            <a:noFill/>
            <a:ln w="25400" cap="flat">
              <a:solidFill>
                <a:srgbClr val="2F333A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0"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274" name="Slide Number"/>
          <p:cNvSpPr txBox="1"/>
          <p:nvPr>
            <p:ph type="sldNum" sz="quarter" idx="2"/>
          </p:nvPr>
        </p:nvSpPr>
        <p:spPr>
          <a:xfrm>
            <a:off x="12203599" y="9045703"/>
            <a:ext cx="224029" cy="3556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5" name="CHALLENG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CHALLENGE 1</a:t>
            </a:r>
          </a:p>
        </p:txBody>
      </p:sp>
      <p:sp>
        <p:nvSpPr>
          <p:cNvPr id="276" name="When I press button A:…"/>
          <p:cNvSpPr txBox="1"/>
          <p:nvPr>
            <p:ph type="body" idx="1"/>
          </p:nvPr>
        </p:nvSpPr>
        <p:spPr>
          <a:xfrm>
            <a:off x="952500" y="2590800"/>
            <a:ext cx="11099800" cy="45720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When I press button A:</a:t>
            </a:r>
          </a:p>
          <a:p>
            <a:pPr marL="0" indent="0">
              <a:buSzTx/>
              <a:buNone/>
            </a:pPr>
            <a:r>
              <a:t>- All the lights will change to your colour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